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22"/>
  </p:notesMasterIdLst>
  <p:sldIdLst>
    <p:sldId id="256" r:id="rId2"/>
    <p:sldId id="259" r:id="rId3"/>
    <p:sldId id="266" r:id="rId4"/>
    <p:sldId id="293" r:id="rId5"/>
    <p:sldId id="292" r:id="rId6"/>
    <p:sldId id="294" r:id="rId7"/>
    <p:sldId id="295" r:id="rId8"/>
    <p:sldId id="296" r:id="rId9"/>
    <p:sldId id="280" r:id="rId10"/>
    <p:sldId id="298" r:id="rId11"/>
    <p:sldId id="299" r:id="rId12"/>
    <p:sldId id="301" r:id="rId13"/>
    <p:sldId id="302" r:id="rId14"/>
    <p:sldId id="303" r:id="rId15"/>
    <p:sldId id="304" r:id="rId16"/>
    <p:sldId id="306" r:id="rId17"/>
    <p:sldId id="305" r:id="rId18"/>
    <p:sldId id="310" r:id="rId19"/>
    <p:sldId id="307" r:id="rId20"/>
    <p:sldId id="312"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0F90820-5587-4637-A091-159B133CFED9}">
  <a:tblStyle styleId="{E0F90820-5587-4637-A091-159B133CFED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0" d="100"/>
          <a:sy n="60" d="100"/>
        </p:scale>
        <p:origin x="-1656" y="-58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tableStyles" Target="tableStyles.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notesMaster" Target="notesMasters/notesMaster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405c2b1469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405c2b146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405c2b1469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405c2b146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405c2b1469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405c2b146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405c2b1469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405c2b146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405c2b1469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405c2b146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405c2b1469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405c2b146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405c2b1469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405c2b146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405c2b1469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405c2b146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405c2b1469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405c2b146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403eae669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403eae669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403eae669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403eae669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405c2b1469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405c2b1469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405c2b1469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405c2b1469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405c2b1469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405c2b1469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405c2b1469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405c2b146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jpeg" /><Relationship Id="rId1" Type="http://schemas.openxmlformats.org/officeDocument/2006/relationships/slideMaster" Target="../slideMasters/slideMaster1.xml" /><Relationship Id="rId6" Type="http://schemas.openxmlformats.org/officeDocument/2006/relationships/image" Target="../media/image6.png" /><Relationship Id="rId5" Type="http://schemas.openxmlformats.org/officeDocument/2006/relationships/image" Target="../media/image5.png" /><Relationship Id="rId4" Type="http://schemas.openxmlformats.org/officeDocument/2006/relationships/image" Target="../media/image4.png" /></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6.png" /><Relationship Id="rId3" Type="http://schemas.openxmlformats.org/officeDocument/2006/relationships/image" Target="../media/image3.png" /><Relationship Id="rId7" Type="http://schemas.openxmlformats.org/officeDocument/2006/relationships/image" Target="../media/image5.png" /><Relationship Id="rId2" Type="http://schemas.openxmlformats.org/officeDocument/2006/relationships/image" Target="../media/image1.jpeg" /><Relationship Id="rId1" Type="http://schemas.openxmlformats.org/officeDocument/2006/relationships/slideMaster" Target="../slideMasters/slideMaster1.xml" /><Relationship Id="rId6" Type="http://schemas.openxmlformats.org/officeDocument/2006/relationships/image" Target="../media/image9.png" /><Relationship Id="rId5" Type="http://schemas.openxmlformats.org/officeDocument/2006/relationships/image" Target="../media/image8.png" /><Relationship Id="rId4" Type="http://schemas.openxmlformats.org/officeDocument/2006/relationships/image" Target="../media/image7.png"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 /><Relationship Id="rId7" Type="http://schemas.openxmlformats.org/officeDocument/2006/relationships/image" Target="../media/image6.png" /><Relationship Id="rId2" Type="http://schemas.openxmlformats.org/officeDocument/2006/relationships/image" Target="../media/image1.jpeg" /><Relationship Id="rId1" Type="http://schemas.openxmlformats.org/officeDocument/2006/relationships/slideMaster" Target="../slideMasters/slideMaster1.xml" /><Relationship Id="rId6" Type="http://schemas.openxmlformats.org/officeDocument/2006/relationships/image" Target="../media/image5.png" /><Relationship Id="rId5" Type="http://schemas.openxmlformats.org/officeDocument/2006/relationships/image" Target="../media/image9.png" /><Relationship Id="rId4" Type="http://schemas.openxmlformats.org/officeDocument/2006/relationships/image" Target="../media/image8.png" /></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6.png" /><Relationship Id="rId3" Type="http://schemas.openxmlformats.org/officeDocument/2006/relationships/image" Target="../media/image2.png" /><Relationship Id="rId7" Type="http://schemas.openxmlformats.org/officeDocument/2006/relationships/image" Target="../media/image5.png" /><Relationship Id="rId2" Type="http://schemas.openxmlformats.org/officeDocument/2006/relationships/image" Target="../media/image1.jpeg" /><Relationship Id="rId1" Type="http://schemas.openxmlformats.org/officeDocument/2006/relationships/slideMaster" Target="../slideMasters/slideMaster1.xml" /><Relationship Id="rId6" Type="http://schemas.openxmlformats.org/officeDocument/2006/relationships/image" Target="../media/image11.png" /><Relationship Id="rId5" Type="http://schemas.openxmlformats.org/officeDocument/2006/relationships/image" Target="../media/image8.png" /><Relationship Id="rId4" Type="http://schemas.openxmlformats.org/officeDocument/2006/relationships/image" Target="../media/image10.png" /></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png" /><Relationship Id="rId3" Type="http://schemas.openxmlformats.org/officeDocument/2006/relationships/image" Target="../media/image2.png" /><Relationship Id="rId7" Type="http://schemas.openxmlformats.org/officeDocument/2006/relationships/image" Target="../media/image5.png" /><Relationship Id="rId2" Type="http://schemas.openxmlformats.org/officeDocument/2006/relationships/image" Target="../media/image1.jpeg" /><Relationship Id="rId1" Type="http://schemas.openxmlformats.org/officeDocument/2006/relationships/slideMaster" Target="../slideMasters/slideMaster1.xml" /><Relationship Id="rId6" Type="http://schemas.openxmlformats.org/officeDocument/2006/relationships/image" Target="../media/image11.png" /><Relationship Id="rId5" Type="http://schemas.openxmlformats.org/officeDocument/2006/relationships/image" Target="../media/image8.png" /><Relationship Id="rId4" Type="http://schemas.openxmlformats.org/officeDocument/2006/relationships/image" Target="../media/image10.png"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jpeg" /><Relationship Id="rId1" Type="http://schemas.openxmlformats.org/officeDocument/2006/relationships/slideMaster" Target="../slideMasters/slideMaster1.xml" /><Relationship Id="rId6" Type="http://schemas.openxmlformats.org/officeDocument/2006/relationships/image" Target="../media/image6.png" /><Relationship Id="rId5" Type="http://schemas.openxmlformats.org/officeDocument/2006/relationships/image" Target="../media/image5.png" /><Relationship Id="rId4" Type="http://schemas.openxmlformats.org/officeDocument/2006/relationships/image" Target="../media/image4.png"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28000"/>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4572000" y="508275"/>
            <a:ext cx="3858900" cy="3254400"/>
          </a:xfrm>
          <a:prstGeom prst="rect">
            <a:avLst/>
          </a:prstGeom>
        </p:spPr>
        <p:txBody>
          <a:bodyPr spcFirstLastPara="1" wrap="square" lIns="91425" tIns="91425" rIns="91425" bIns="91425" anchor="ctr" anchorCtr="0">
            <a:noAutofit/>
          </a:bodyPr>
          <a:lstStyle>
            <a:lvl1pPr lvl="0" algn="l">
              <a:spcBef>
                <a:spcPts val="0"/>
              </a:spcBef>
              <a:spcAft>
                <a:spcPts val="0"/>
              </a:spcAft>
              <a:buSzPts val="5700"/>
              <a:buNone/>
              <a:defRPr sz="5700" b="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4572000" y="4128300"/>
            <a:ext cx="3858900" cy="475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2" name="Google Shape;12;p2"/>
          <p:cNvPicPr preferRelativeResize="0"/>
          <p:nvPr/>
        </p:nvPicPr>
        <p:blipFill rotWithShape="1">
          <a:blip r:embed="rId3">
            <a:alphaModFix/>
          </a:blip>
          <a:srcRect l="29562" t="12515" b="2630"/>
          <a:stretch/>
        </p:blipFill>
        <p:spPr>
          <a:xfrm>
            <a:off x="0" y="0"/>
            <a:ext cx="437475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pic>
        <p:nvPicPr>
          <p:cNvPr id="44" name="Google Shape;44;p6"/>
          <p:cNvPicPr preferRelativeResize="0"/>
          <p:nvPr/>
        </p:nvPicPr>
        <p:blipFill>
          <a:blip r:embed="rId2">
            <a:alphaModFix amt="28000"/>
          </a:blip>
          <a:stretch>
            <a:fillRect/>
          </a:stretch>
        </p:blipFill>
        <p:spPr>
          <a:xfrm>
            <a:off x="0" y="0"/>
            <a:ext cx="9144000" cy="5143500"/>
          </a:xfrm>
          <a:prstGeom prst="rect">
            <a:avLst/>
          </a:prstGeom>
          <a:noFill/>
          <a:ln>
            <a:noFill/>
          </a:ln>
        </p:spPr>
      </p:pic>
      <p:pic>
        <p:nvPicPr>
          <p:cNvPr id="45" name="Google Shape;45;p6"/>
          <p:cNvPicPr preferRelativeResize="0"/>
          <p:nvPr/>
        </p:nvPicPr>
        <p:blipFill rotWithShape="1">
          <a:blip r:embed="rId3">
            <a:alphaModFix/>
          </a:blip>
          <a:srcRect l="75496" t="-5647" r="-5072" b="33152"/>
          <a:stretch/>
        </p:blipFill>
        <p:spPr>
          <a:xfrm rot="5400000">
            <a:off x="-13975" y="-125025"/>
            <a:ext cx="1524075" cy="1669875"/>
          </a:xfrm>
          <a:prstGeom prst="rect">
            <a:avLst/>
          </a:prstGeom>
          <a:noFill/>
          <a:ln>
            <a:noFill/>
          </a:ln>
        </p:spPr>
      </p:pic>
      <p:pic>
        <p:nvPicPr>
          <p:cNvPr id="46" name="Google Shape;46;p6"/>
          <p:cNvPicPr preferRelativeResize="0"/>
          <p:nvPr/>
        </p:nvPicPr>
        <p:blipFill rotWithShape="1">
          <a:blip r:embed="rId4">
            <a:alphaModFix/>
          </a:blip>
          <a:srcRect l="41588" t="38577" b="24976"/>
          <a:stretch/>
        </p:blipFill>
        <p:spPr>
          <a:xfrm rot="-5400000">
            <a:off x="8092237" y="4068513"/>
            <a:ext cx="1479950" cy="913275"/>
          </a:xfrm>
          <a:prstGeom prst="rect">
            <a:avLst/>
          </a:prstGeom>
          <a:noFill/>
          <a:ln>
            <a:noFill/>
          </a:ln>
        </p:spPr>
      </p:pic>
      <p:pic>
        <p:nvPicPr>
          <p:cNvPr id="47" name="Google Shape;47;p6"/>
          <p:cNvPicPr preferRelativeResize="0"/>
          <p:nvPr/>
        </p:nvPicPr>
        <p:blipFill>
          <a:blip r:embed="rId5">
            <a:alphaModFix/>
          </a:blip>
          <a:stretch>
            <a:fillRect/>
          </a:stretch>
        </p:blipFill>
        <p:spPr>
          <a:xfrm rot="1351316">
            <a:off x="8314513" y="303137"/>
            <a:ext cx="518124" cy="472544"/>
          </a:xfrm>
          <a:prstGeom prst="rect">
            <a:avLst/>
          </a:prstGeom>
          <a:noFill/>
          <a:ln>
            <a:noFill/>
          </a:ln>
        </p:spPr>
      </p:pic>
      <p:pic>
        <p:nvPicPr>
          <p:cNvPr id="48" name="Google Shape;48;p6"/>
          <p:cNvPicPr preferRelativeResize="0"/>
          <p:nvPr/>
        </p:nvPicPr>
        <p:blipFill rotWithShape="1">
          <a:blip r:embed="rId6">
            <a:alphaModFix/>
          </a:blip>
          <a:srcRect l="18505" r="23864"/>
          <a:stretch/>
        </p:blipFill>
        <p:spPr>
          <a:xfrm rot="-1687335">
            <a:off x="259097" y="4331630"/>
            <a:ext cx="344363" cy="544941"/>
          </a:xfrm>
          <a:prstGeom prst="rect">
            <a:avLst/>
          </a:prstGeom>
          <a:noFill/>
          <a:ln>
            <a:noFill/>
          </a:ln>
        </p:spPr>
      </p:pic>
      <p:sp>
        <p:nvSpPr>
          <p:cNvPr id="49" name="Google Shape;49;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0"/>
        <p:cNvGrpSpPr/>
        <p:nvPr/>
      </p:nvGrpSpPr>
      <p:grpSpPr>
        <a:xfrm>
          <a:off x="0" y="0"/>
          <a:ext cx="0" cy="0"/>
          <a:chOff x="0" y="0"/>
          <a:chExt cx="0" cy="0"/>
        </a:xfrm>
      </p:grpSpPr>
      <p:pic>
        <p:nvPicPr>
          <p:cNvPr id="71" name="Google Shape;71;p9"/>
          <p:cNvPicPr preferRelativeResize="0"/>
          <p:nvPr/>
        </p:nvPicPr>
        <p:blipFill>
          <a:blip r:embed="rId2">
            <a:alphaModFix amt="28000"/>
          </a:blip>
          <a:stretch>
            <a:fillRect/>
          </a:stretch>
        </p:blipFill>
        <p:spPr>
          <a:xfrm>
            <a:off x="0" y="0"/>
            <a:ext cx="9144000" cy="5143500"/>
          </a:xfrm>
          <a:prstGeom prst="rect">
            <a:avLst/>
          </a:prstGeom>
          <a:noFill/>
          <a:ln>
            <a:noFill/>
          </a:ln>
        </p:spPr>
      </p:pic>
      <p:sp>
        <p:nvSpPr>
          <p:cNvPr id="72" name="Google Shape;72;p9"/>
          <p:cNvSpPr txBox="1">
            <a:spLocks noGrp="1"/>
          </p:cNvSpPr>
          <p:nvPr>
            <p:ph type="title"/>
          </p:nvPr>
        </p:nvSpPr>
        <p:spPr>
          <a:xfrm>
            <a:off x="1954050" y="1634400"/>
            <a:ext cx="5235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3" name="Google Shape;73;p9"/>
          <p:cNvSpPr txBox="1">
            <a:spLocks noGrp="1"/>
          </p:cNvSpPr>
          <p:nvPr>
            <p:ph type="subTitle" idx="1"/>
          </p:nvPr>
        </p:nvSpPr>
        <p:spPr>
          <a:xfrm>
            <a:off x="1954050" y="2476200"/>
            <a:ext cx="5235900" cy="103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74" name="Google Shape;74;p9"/>
          <p:cNvPicPr preferRelativeResize="0"/>
          <p:nvPr/>
        </p:nvPicPr>
        <p:blipFill rotWithShape="1">
          <a:blip r:embed="rId3">
            <a:alphaModFix/>
          </a:blip>
          <a:srcRect l="55962" t="-5650" r="-5073" b="5649"/>
          <a:stretch/>
        </p:blipFill>
        <p:spPr>
          <a:xfrm>
            <a:off x="-191149" y="3016750"/>
            <a:ext cx="2530698" cy="2303449"/>
          </a:xfrm>
          <a:prstGeom prst="rect">
            <a:avLst/>
          </a:prstGeom>
          <a:noFill/>
          <a:ln>
            <a:noFill/>
          </a:ln>
        </p:spPr>
      </p:pic>
      <p:pic>
        <p:nvPicPr>
          <p:cNvPr id="75" name="Google Shape;75;p9"/>
          <p:cNvPicPr preferRelativeResize="0"/>
          <p:nvPr/>
        </p:nvPicPr>
        <p:blipFill rotWithShape="1">
          <a:blip r:embed="rId4">
            <a:alphaModFix/>
          </a:blip>
          <a:srcRect t="29" b="19"/>
          <a:stretch/>
        </p:blipFill>
        <p:spPr>
          <a:xfrm>
            <a:off x="6348809" y="-1264850"/>
            <a:ext cx="4747685" cy="2899250"/>
          </a:xfrm>
          <a:prstGeom prst="rect">
            <a:avLst/>
          </a:prstGeom>
          <a:noFill/>
          <a:ln>
            <a:noFill/>
          </a:ln>
        </p:spPr>
      </p:pic>
      <p:pic>
        <p:nvPicPr>
          <p:cNvPr id="76" name="Google Shape;76;p9"/>
          <p:cNvPicPr preferRelativeResize="0"/>
          <p:nvPr/>
        </p:nvPicPr>
        <p:blipFill>
          <a:blip r:embed="rId5">
            <a:alphaModFix/>
          </a:blip>
          <a:stretch>
            <a:fillRect/>
          </a:stretch>
        </p:blipFill>
        <p:spPr>
          <a:xfrm rot="1410600">
            <a:off x="389930" y="339494"/>
            <a:ext cx="1143990" cy="1630432"/>
          </a:xfrm>
          <a:prstGeom prst="rect">
            <a:avLst/>
          </a:prstGeom>
          <a:noFill/>
          <a:ln>
            <a:noFill/>
          </a:ln>
        </p:spPr>
      </p:pic>
      <p:pic>
        <p:nvPicPr>
          <p:cNvPr id="77" name="Google Shape;77;p9"/>
          <p:cNvPicPr preferRelativeResize="0"/>
          <p:nvPr/>
        </p:nvPicPr>
        <p:blipFill>
          <a:blip r:embed="rId6">
            <a:alphaModFix/>
          </a:blip>
          <a:stretch>
            <a:fillRect/>
          </a:stretch>
        </p:blipFill>
        <p:spPr>
          <a:xfrm rot="709320">
            <a:off x="7285083" y="3452555"/>
            <a:ext cx="1396585" cy="1273745"/>
          </a:xfrm>
          <a:prstGeom prst="rect">
            <a:avLst/>
          </a:prstGeom>
          <a:noFill/>
          <a:ln>
            <a:noFill/>
          </a:ln>
        </p:spPr>
      </p:pic>
      <p:pic>
        <p:nvPicPr>
          <p:cNvPr id="78" name="Google Shape;78;p9"/>
          <p:cNvPicPr preferRelativeResize="0"/>
          <p:nvPr/>
        </p:nvPicPr>
        <p:blipFill>
          <a:blip r:embed="rId7">
            <a:alphaModFix/>
          </a:blip>
          <a:stretch>
            <a:fillRect/>
          </a:stretch>
        </p:blipFill>
        <p:spPr>
          <a:xfrm>
            <a:off x="659569" y="2597225"/>
            <a:ext cx="342421" cy="312302"/>
          </a:xfrm>
          <a:prstGeom prst="rect">
            <a:avLst/>
          </a:prstGeom>
          <a:noFill/>
          <a:ln>
            <a:noFill/>
          </a:ln>
        </p:spPr>
      </p:pic>
      <p:pic>
        <p:nvPicPr>
          <p:cNvPr id="79" name="Google Shape;79;p9"/>
          <p:cNvPicPr preferRelativeResize="0"/>
          <p:nvPr/>
        </p:nvPicPr>
        <p:blipFill rotWithShape="1">
          <a:blip r:embed="rId8">
            <a:alphaModFix/>
          </a:blip>
          <a:srcRect l="18505" r="23864"/>
          <a:stretch/>
        </p:blipFill>
        <p:spPr>
          <a:xfrm rot="933737">
            <a:off x="8317110" y="2213144"/>
            <a:ext cx="227587" cy="36014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157"/>
        <p:cNvGrpSpPr/>
        <p:nvPr/>
      </p:nvGrpSpPr>
      <p:grpSpPr>
        <a:xfrm>
          <a:off x="0" y="0"/>
          <a:ext cx="0" cy="0"/>
          <a:chOff x="0" y="0"/>
          <a:chExt cx="0" cy="0"/>
        </a:xfrm>
      </p:grpSpPr>
      <p:pic>
        <p:nvPicPr>
          <p:cNvPr id="158" name="Google Shape;158;p18"/>
          <p:cNvPicPr preferRelativeResize="0"/>
          <p:nvPr/>
        </p:nvPicPr>
        <p:blipFill>
          <a:blip r:embed="rId2">
            <a:alphaModFix amt="28000"/>
          </a:blip>
          <a:stretch>
            <a:fillRect/>
          </a:stretch>
        </p:blipFill>
        <p:spPr>
          <a:xfrm>
            <a:off x="0" y="0"/>
            <a:ext cx="9144000" cy="5143500"/>
          </a:xfrm>
          <a:prstGeom prst="rect">
            <a:avLst/>
          </a:prstGeom>
          <a:noFill/>
          <a:ln>
            <a:noFill/>
          </a:ln>
        </p:spPr>
      </p:pic>
      <p:pic>
        <p:nvPicPr>
          <p:cNvPr id="159" name="Google Shape;159;p18"/>
          <p:cNvPicPr preferRelativeResize="0"/>
          <p:nvPr/>
        </p:nvPicPr>
        <p:blipFill rotWithShape="1">
          <a:blip r:embed="rId3">
            <a:alphaModFix/>
          </a:blip>
          <a:srcRect t="29" b="19"/>
          <a:stretch/>
        </p:blipFill>
        <p:spPr>
          <a:xfrm rot="-4329197" flipH="1">
            <a:off x="6170359" y="1793650"/>
            <a:ext cx="4747684" cy="2899250"/>
          </a:xfrm>
          <a:prstGeom prst="rect">
            <a:avLst/>
          </a:prstGeom>
          <a:noFill/>
          <a:ln>
            <a:noFill/>
          </a:ln>
        </p:spPr>
      </p:pic>
      <p:pic>
        <p:nvPicPr>
          <p:cNvPr id="160" name="Google Shape;160;p18"/>
          <p:cNvPicPr preferRelativeResize="0"/>
          <p:nvPr/>
        </p:nvPicPr>
        <p:blipFill rotWithShape="1">
          <a:blip r:embed="rId3">
            <a:alphaModFix/>
          </a:blip>
          <a:srcRect l="61328" t="31" b="20910"/>
          <a:stretch/>
        </p:blipFill>
        <p:spPr>
          <a:xfrm rot="5251795" flipH="1">
            <a:off x="-424324" y="-79244"/>
            <a:ext cx="2027719" cy="2532590"/>
          </a:xfrm>
          <a:prstGeom prst="rect">
            <a:avLst/>
          </a:prstGeom>
          <a:noFill/>
          <a:ln>
            <a:noFill/>
          </a:ln>
        </p:spPr>
      </p:pic>
      <p:pic>
        <p:nvPicPr>
          <p:cNvPr id="161" name="Google Shape;161;p18"/>
          <p:cNvPicPr preferRelativeResize="0"/>
          <p:nvPr/>
        </p:nvPicPr>
        <p:blipFill>
          <a:blip r:embed="rId4">
            <a:alphaModFix/>
          </a:blip>
          <a:stretch>
            <a:fillRect/>
          </a:stretch>
        </p:blipFill>
        <p:spPr>
          <a:xfrm rot="1849394">
            <a:off x="-429208" y="2796581"/>
            <a:ext cx="1403441" cy="2000193"/>
          </a:xfrm>
          <a:prstGeom prst="rect">
            <a:avLst/>
          </a:prstGeom>
          <a:noFill/>
          <a:ln>
            <a:noFill/>
          </a:ln>
        </p:spPr>
      </p:pic>
      <p:pic>
        <p:nvPicPr>
          <p:cNvPr id="162" name="Google Shape;162;p18"/>
          <p:cNvPicPr preferRelativeResize="0"/>
          <p:nvPr/>
        </p:nvPicPr>
        <p:blipFill>
          <a:blip r:embed="rId5">
            <a:alphaModFix/>
          </a:blip>
          <a:stretch>
            <a:fillRect/>
          </a:stretch>
        </p:blipFill>
        <p:spPr>
          <a:xfrm rot="7915511">
            <a:off x="7929138" y="-33465"/>
            <a:ext cx="1436548" cy="1310184"/>
          </a:xfrm>
          <a:prstGeom prst="rect">
            <a:avLst/>
          </a:prstGeom>
          <a:noFill/>
          <a:ln>
            <a:noFill/>
          </a:ln>
        </p:spPr>
      </p:pic>
      <p:pic>
        <p:nvPicPr>
          <p:cNvPr id="163" name="Google Shape;163;p18"/>
          <p:cNvPicPr preferRelativeResize="0"/>
          <p:nvPr/>
        </p:nvPicPr>
        <p:blipFill>
          <a:blip r:embed="rId6">
            <a:alphaModFix/>
          </a:blip>
          <a:stretch>
            <a:fillRect/>
          </a:stretch>
        </p:blipFill>
        <p:spPr>
          <a:xfrm>
            <a:off x="8238902" y="3205365"/>
            <a:ext cx="441499" cy="402660"/>
          </a:xfrm>
          <a:prstGeom prst="rect">
            <a:avLst/>
          </a:prstGeom>
          <a:noFill/>
          <a:ln>
            <a:noFill/>
          </a:ln>
        </p:spPr>
      </p:pic>
      <p:pic>
        <p:nvPicPr>
          <p:cNvPr id="164" name="Google Shape;164;p18"/>
          <p:cNvPicPr preferRelativeResize="0"/>
          <p:nvPr/>
        </p:nvPicPr>
        <p:blipFill rotWithShape="1">
          <a:blip r:embed="rId7">
            <a:alphaModFix/>
          </a:blip>
          <a:srcRect l="18505" r="23864"/>
          <a:stretch/>
        </p:blipFill>
        <p:spPr>
          <a:xfrm rot="-1318548">
            <a:off x="500946" y="1096266"/>
            <a:ext cx="290560" cy="459796"/>
          </a:xfrm>
          <a:prstGeom prst="rect">
            <a:avLst/>
          </a:prstGeom>
          <a:noFill/>
          <a:ln>
            <a:noFill/>
          </a:ln>
        </p:spPr>
      </p:pic>
      <p:sp>
        <p:nvSpPr>
          <p:cNvPr id="165" name="Google Shape;165;p1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6" name="Google Shape;166;p18"/>
          <p:cNvSpPr txBox="1">
            <a:spLocks noGrp="1"/>
          </p:cNvSpPr>
          <p:nvPr>
            <p:ph type="title" idx="2"/>
          </p:nvPr>
        </p:nvSpPr>
        <p:spPr>
          <a:xfrm>
            <a:off x="1761888" y="2800450"/>
            <a:ext cx="2381700" cy="41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7" name="Google Shape;167;p18"/>
          <p:cNvSpPr txBox="1">
            <a:spLocks noGrp="1"/>
          </p:cNvSpPr>
          <p:nvPr>
            <p:ph type="subTitle" idx="1"/>
          </p:nvPr>
        </p:nvSpPr>
        <p:spPr>
          <a:xfrm>
            <a:off x="1761888" y="3212350"/>
            <a:ext cx="2381700" cy="95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8" name="Google Shape;168;p18"/>
          <p:cNvSpPr txBox="1">
            <a:spLocks noGrp="1"/>
          </p:cNvSpPr>
          <p:nvPr>
            <p:ph type="title" idx="3"/>
          </p:nvPr>
        </p:nvSpPr>
        <p:spPr>
          <a:xfrm>
            <a:off x="5000402" y="2800450"/>
            <a:ext cx="2381700" cy="41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9" name="Google Shape;169;p18"/>
          <p:cNvSpPr txBox="1">
            <a:spLocks noGrp="1"/>
          </p:cNvSpPr>
          <p:nvPr>
            <p:ph type="subTitle" idx="4"/>
          </p:nvPr>
        </p:nvSpPr>
        <p:spPr>
          <a:xfrm>
            <a:off x="5000408" y="3212350"/>
            <a:ext cx="2381700" cy="95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11"/>
        <p:cNvGrpSpPr/>
        <p:nvPr/>
      </p:nvGrpSpPr>
      <p:grpSpPr>
        <a:xfrm>
          <a:off x="0" y="0"/>
          <a:ext cx="0" cy="0"/>
          <a:chOff x="0" y="0"/>
          <a:chExt cx="0" cy="0"/>
        </a:xfrm>
      </p:grpSpPr>
      <p:pic>
        <p:nvPicPr>
          <p:cNvPr id="212" name="Google Shape;212;p22"/>
          <p:cNvPicPr preferRelativeResize="0"/>
          <p:nvPr/>
        </p:nvPicPr>
        <p:blipFill>
          <a:blip r:embed="rId2">
            <a:alphaModFix amt="28000"/>
          </a:blip>
          <a:stretch>
            <a:fillRect/>
          </a:stretch>
        </p:blipFill>
        <p:spPr>
          <a:xfrm>
            <a:off x="0" y="0"/>
            <a:ext cx="9144000" cy="5143500"/>
          </a:xfrm>
          <a:prstGeom prst="rect">
            <a:avLst/>
          </a:prstGeom>
          <a:noFill/>
          <a:ln>
            <a:noFill/>
          </a:ln>
        </p:spPr>
      </p:pic>
      <p:pic>
        <p:nvPicPr>
          <p:cNvPr id="213" name="Google Shape;213;p22"/>
          <p:cNvPicPr preferRelativeResize="0"/>
          <p:nvPr/>
        </p:nvPicPr>
        <p:blipFill rotWithShape="1">
          <a:blip r:embed="rId3">
            <a:alphaModFix/>
          </a:blip>
          <a:srcRect/>
          <a:stretch/>
        </p:blipFill>
        <p:spPr>
          <a:xfrm rot="8961311">
            <a:off x="7941386" y="-1759348"/>
            <a:ext cx="5269979" cy="5143499"/>
          </a:xfrm>
          <a:prstGeom prst="rect">
            <a:avLst/>
          </a:prstGeom>
          <a:noFill/>
          <a:ln>
            <a:noFill/>
          </a:ln>
        </p:spPr>
      </p:pic>
      <p:pic>
        <p:nvPicPr>
          <p:cNvPr id="214" name="Google Shape;214;p22"/>
          <p:cNvPicPr preferRelativeResize="0"/>
          <p:nvPr/>
        </p:nvPicPr>
        <p:blipFill>
          <a:blip r:embed="rId4">
            <a:alphaModFix/>
          </a:blip>
          <a:stretch>
            <a:fillRect/>
          </a:stretch>
        </p:blipFill>
        <p:spPr>
          <a:xfrm>
            <a:off x="-2814893" y="-2032350"/>
            <a:ext cx="3881887" cy="5143500"/>
          </a:xfrm>
          <a:prstGeom prst="rect">
            <a:avLst/>
          </a:prstGeom>
          <a:noFill/>
          <a:ln>
            <a:noFill/>
          </a:ln>
        </p:spPr>
      </p:pic>
      <p:pic>
        <p:nvPicPr>
          <p:cNvPr id="215" name="Google Shape;215;p22"/>
          <p:cNvPicPr preferRelativeResize="0"/>
          <p:nvPr/>
        </p:nvPicPr>
        <p:blipFill>
          <a:blip r:embed="rId5">
            <a:alphaModFix/>
          </a:blip>
          <a:stretch>
            <a:fillRect/>
          </a:stretch>
        </p:blipFill>
        <p:spPr>
          <a:xfrm rot="9238961">
            <a:off x="-325836" y="3484307"/>
            <a:ext cx="946874" cy="1349507"/>
          </a:xfrm>
          <a:prstGeom prst="rect">
            <a:avLst/>
          </a:prstGeom>
          <a:noFill/>
          <a:ln>
            <a:noFill/>
          </a:ln>
        </p:spPr>
      </p:pic>
      <p:pic>
        <p:nvPicPr>
          <p:cNvPr id="216" name="Google Shape;216;p22"/>
          <p:cNvPicPr preferRelativeResize="0"/>
          <p:nvPr/>
        </p:nvPicPr>
        <p:blipFill>
          <a:blip r:embed="rId6">
            <a:alphaModFix/>
          </a:blip>
          <a:stretch>
            <a:fillRect/>
          </a:stretch>
        </p:blipFill>
        <p:spPr>
          <a:xfrm rot="1530004" flipH="1">
            <a:off x="8284792" y="3224927"/>
            <a:ext cx="1484819" cy="1354199"/>
          </a:xfrm>
          <a:prstGeom prst="rect">
            <a:avLst/>
          </a:prstGeom>
          <a:noFill/>
          <a:ln>
            <a:noFill/>
          </a:ln>
        </p:spPr>
      </p:pic>
      <p:pic>
        <p:nvPicPr>
          <p:cNvPr id="217" name="Google Shape;217;p22"/>
          <p:cNvPicPr preferRelativeResize="0"/>
          <p:nvPr/>
        </p:nvPicPr>
        <p:blipFill>
          <a:blip r:embed="rId7">
            <a:alphaModFix/>
          </a:blip>
          <a:stretch>
            <a:fillRect/>
          </a:stretch>
        </p:blipFill>
        <p:spPr>
          <a:xfrm>
            <a:off x="7519894" y="4659675"/>
            <a:ext cx="342421" cy="312302"/>
          </a:xfrm>
          <a:prstGeom prst="rect">
            <a:avLst/>
          </a:prstGeom>
          <a:noFill/>
          <a:ln>
            <a:noFill/>
          </a:ln>
        </p:spPr>
      </p:pic>
      <p:pic>
        <p:nvPicPr>
          <p:cNvPr id="218" name="Google Shape;218;p22"/>
          <p:cNvPicPr preferRelativeResize="0"/>
          <p:nvPr/>
        </p:nvPicPr>
        <p:blipFill rotWithShape="1">
          <a:blip r:embed="rId8">
            <a:alphaModFix/>
          </a:blip>
          <a:srcRect l="18505" r="23864"/>
          <a:stretch/>
        </p:blipFill>
        <p:spPr>
          <a:xfrm rot="-1318549">
            <a:off x="1326072" y="149756"/>
            <a:ext cx="227588" cy="360148"/>
          </a:xfrm>
          <a:prstGeom prst="rect">
            <a:avLst/>
          </a:prstGeom>
          <a:noFill/>
          <a:ln>
            <a:noFill/>
          </a:ln>
        </p:spPr>
      </p:pic>
      <p:sp>
        <p:nvSpPr>
          <p:cNvPr id="219" name="Google Shape;219;p2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0" name="Google Shape;220;p22"/>
          <p:cNvSpPr txBox="1">
            <a:spLocks noGrp="1"/>
          </p:cNvSpPr>
          <p:nvPr>
            <p:ph type="title" idx="2"/>
          </p:nvPr>
        </p:nvSpPr>
        <p:spPr>
          <a:xfrm>
            <a:off x="907075" y="1792875"/>
            <a:ext cx="2263200" cy="41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4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1" name="Google Shape;221;p22"/>
          <p:cNvSpPr txBox="1">
            <a:spLocks noGrp="1"/>
          </p:cNvSpPr>
          <p:nvPr>
            <p:ph type="subTitle" idx="1"/>
          </p:nvPr>
        </p:nvSpPr>
        <p:spPr>
          <a:xfrm>
            <a:off x="907075" y="2204775"/>
            <a:ext cx="2263200" cy="527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2" name="Google Shape;222;p22"/>
          <p:cNvSpPr txBox="1">
            <a:spLocks noGrp="1"/>
          </p:cNvSpPr>
          <p:nvPr>
            <p:ph type="title" idx="3"/>
          </p:nvPr>
        </p:nvSpPr>
        <p:spPr>
          <a:xfrm>
            <a:off x="5973703" y="1792875"/>
            <a:ext cx="2263200" cy="411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3" name="Google Shape;223;p22"/>
          <p:cNvSpPr txBox="1">
            <a:spLocks noGrp="1"/>
          </p:cNvSpPr>
          <p:nvPr>
            <p:ph type="subTitle" idx="4"/>
          </p:nvPr>
        </p:nvSpPr>
        <p:spPr>
          <a:xfrm>
            <a:off x="5973701" y="2204775"/>
            <a:ext cx="22632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4" name="Google Shape;224;p22"/>
          <p:cNvSpPr txBox="1">
            <a:spLocks noGrp="1"/>
          </p:cNvSpPr>
          <p:nvPr>
            <p:ph type="title" idx="5"/>
          </p:nvPr>
        </p:nvSpPr>
        <p:spPr>
          <a:xfrm>
            <a:off x="907075" y="3226275"/>
            <a:ext cx="2263200" cy="41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4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5" name="Google Shape;225;p22"/>
          <p:cNvSpPr txBox="1">
            <a:spLocks noGrp="1"/>
          </p:cNvSpPr>
          <p:nvPr>
            <p:ph type="subTitle" idx="6"/>
          </p:nvPr>
        </p:nvSpPr>
        <p:spPr>
          <a:xfrm>
            <a:off x="907075" y="3638175"/>
            <a:ext cx="2263200" cy="527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6" name="Google Shape;226;p22"/>
          <p:cNvSpPr txBox="1">
            <a:spLocks noGrp="1"/>
          </p:cNvSpPr>
          <p:nvPr>
            <p:ph type="title" idx="7"/>
          </p:nvPr>
        </p:nvSpPr>
        <p:spPr>
          <a:xfrm>
            <a:off x="5973703" y="3226275"/>
            <a:ext cx="2263200" cy="411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7" name="Google Shape;227;p22"/>
          <p:cNvSpPr txBox="1">
            <a:spLocks noGrp="1"/>
          </p:cNvSpPr>
          <p:nvPr>
            <p:ph type="subTitle" idx="8"/>
          </p:nvPr>
        </p:nvSpPr>
        <p:spPr>
          <a:xfrm>
            <a:off x="5973700" y="3638175"/>
            <a:ext cx="22632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05"/>
        <p:cNvGrpSpPr/>
        <p:nvPr/>
      </p:nvGrpSpPr>
      <p:grpSpPr>
        <a:xfrm>
          <a:off x="0" y="0"/>
          <a:ext cx="0" cy="0"/>
          <a:chOff x="0" y="0"/>
          <a:chExt cx="0" cy="0"/>
        </a:xfrm>
      </p:grpSpPr>
      <p:pic>
        <p:nvPicPr>
          <p:cNvPr id="306" name="Google Shape;306;p29"/>
          <p:cNvPicPr preferRelativeResize="0"/>
          <p:nvPr/>
        </p:nvPicPr>
        <p:blipFill>
          <a:blip r:embed="rId2">
            <a:alphaModFix amt="28000"/>
          </a:blip>
          <a:stretch>
            <a:fillRect/>
          </a:stretch>
        </p:blipFill>
        <p:spPr>
          <a:xfrm>
            <a:off x="0" y="0"/>
            <a:ext cx="9144000" cy="5143500"/>
          </a:xfrm>
          <a:prstGeom prst="rect">
            <a:avLst/>
          </a:prstGeom>
          <a:noFill/>
          <a:ln>
            <a:noFill/>
          </a:ln>
        </p:spPr>
      </p:pic>
      <p:pic>
        <p:nvPicPr>
          <p:cNvPr id="307" name="Google Shape;307;p29"/>
          <p:cNvPicPr preferRelativeResize="0"/>
          <p:nvPr/>
        </p:nvPicPr>
        <p:blipFill rotWithShape="1">
          <a:blip r:embed="rId3">
            <a:alphaModFix/>
          </a:blip>
          <a:srcRect/>
          <a:stretch/>
        </p:blipFill>
        <p:spPr>
          <a:xfrm rot="8961311">
            <a:off x="7941386" y="-1759348"/>
            <a:ext cx="5269979" cy="5143499"/>
          </a:xfrm>
          <a:prstGeom prst="rect">
            <a:avLst/>
          </a:prstGeom>
          <a:noFill/>
          <a:ln>
            <a:noFill/>
          </a:ln>
        </p:spPr>
      </p:pic>
      <p:pic>
        <p:nvPicPr>
          <p:cNvPr id="308" name="Google Shape;308;p29"/>
          <p:cNvPicPr preferRelativeResize="0"/>
          <p:nvPr/>
        </p:nvPicPr>
        <p:blipFill>
          <a:blip r:embed="rId4">
            <a:alphaModFix/>
          </a:blip>
          <a:stretch>
            <a:fillRect/>
          </a:stretch>
        </p:blipFill>
        <p:spPr>
          <a:xfrm>
            <a:off x="-2814893" y="-2032350"/>
            <a:ext cx="3881887" cy="5143500"/>
          </a:xfrm>
          <a:prstGeom prst="rect">
            <a:avLst/>
          </a:prstGeom>
          <a:noFill/>
          <a:ln>
            <a:noFill/>
          </a:ln>
        </p:spPr>
      </p:pic>
      <p:pic>
        <p:nvPicPr>
          <p:cNvPr id="309" name="Google Shape;309;p29"/>
          <p:cNvPicPr preferRelativeResize="0"/>
          <p:nvPr/>
        </p:nvPicPr>
        <p:blipFill>
          <a:blip r:embed="rId5">
            <a:alphaModFix/>
          </a:blip>
          <a:stretch>
            <a:fillRect/>
          </a:stretch>
        </p:blipFill>
        <p:spPr>
          <a:xfrm rot="9238961">
            <a:off x="-325836" y="3484307"/>
            <a:ext cx="946874" cy="1349507"/>
          </a:xfrm>
          <a:prstGeom prst="rect">
            <a:avLst/>
          </a:prstGeom>
          <a:noFill/>
          <a:ln>
            <a:noFill/>
          </a:ln>
        </p:spPr>
      </p:pic>
      <p:pic>
        <p:nvPicPr>
          <p:cNvPr id="310" name="Google Shape;310;p29"/>
          <p:cNvPicPr preferRelativeResize="0"/>
          <p:nvPr/>
        </p:nvPicPr>
        <p:blipFill>
          <a:blip r:embed="rId6">
            <a:alphaModFix/>
          </a:blip>
          <a:stretch>
            <a:fillRect/>
          </a:stretch>
        </p:blipFill>
        <p:spPr>
          <a:xfrm rot="1530004" flipH="1">
            <a:off x="8284792" y="3224927"/>
            <a:ext cx="1484819" cy="1354199"/>
          </a:xfrm>
          <a:prstGeom prst="rect">
            <a:avLst/>
          </a:prstGeom>
          <a:noFill/>
          <a:ln>
            <a:noFill/>
          </a:ln>
        </p:spPr>
      </p:pic>
      <p:pic>
        <p:nvPicPr>
          <p:cNvPr id="311" name="Google Shape;311;p29"/>
          <p:cNvPicPr preferRelativeResize="0"/>
          <p:nvPr/>
        </p:nvPicPr>
        <p:blipFill>
          <a:blip r:embed="rId7">
            <a:alphaModFix/>
          </a:blip>
          <a:stretch>
            <a:fillRect/>
          </a:stretch>
        </p:blipFill>
        <p:spPr>
          <a:xfrm>
            <a:off x="7519894" y="4659675"/>
            <a:ext cx="342421" cy="312302"/>
          </a:xfrm>
          <a:prstGeom prst="rect">
            <a:avLst/>
          </a:prstGeom>
          <a:noFill/>
          <a:ln>
            <a:noFill/>
          </a:ln>
        </p:spPr>
      </p:pic>
      <p:pic>
        <p:nvPicPr>
          <p:cNvPr id="312" name="Google Shape;312;p29"/>
          <p:cNvPicPr preferRelativeResize="0"/>
          <p:nvPr/>
        </p:nvPicPr>
        <p:blipFill rotWithShape="1">
          <a:blip r:embed="rId8">
            <a:alphaModFix/>
          </a:blip>
          <a:srcRect l="18505" r="23864"/>
          <a:stretch/>
        </p:blipFill>
        <p:spPr>
          <a:xfrm rot="-1318549">
            <a:off x="1326072" y="149756"/>
            <a:ext cx="227588" cy="36014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13"/>
        <p:cNvGrpSpPr/>
        <p:nvPr/>
      </p:nvGrpSpPr>
      <p:grpSpPr>
        <a:xfrm>
          <a:off x="0" y="0"/>
          <a:ext cx="0" cy="0"/>
          <a:chOff x="0" y="0"/>
          <a:chExt cx="0" cy="0"/>
        </a:xfrm>
      </p:grpSpPr>
      <p:pic>
        <p:nvPicPr>
          <p:cNvPr id="314" name="Google Shape;314;p30"/>
          <p:cNvPicPr preferRelativeResize="0"/>
          <p:nvPr/>
        </p:nvPicPr>
        <p:blipFill>
          <a:blip r:embed="rId2">
            <a:alphaModFix amt="28000"/>
          </a:blip>
          <a:stretch>
            <a:fillRect/>
          </a:stretch>
        </p:blipFill>
        <p:spPr>
          <a:xfrm>
            <a:off x="0" y="0"/>
            <a:ext cx="9144000" cy="5143500"/>
          </a:xfrm>
          <a:prstGeom prst="rect">
            <a:avLst/>
          </a:prstGeom>
          <a:noFill/>
          <a:ln>
            <a:noFill/>
          </a:ln>
        </p:spPr>
      </p:pic>
      <p:pic>
        <p:nvPicPr>
          <p:cNvPr id="315" name="Google Shape;315;p30"/>
          <p:cNvPicPr preferRelativeResize="0"/>
          <p:nvPr/>
        </p:nvPicPr>
        <p:blipFill rotWithShape="1">
          <a:blip r:embed="rId3">
            <a:alphaModFix/>
          </a:blip>
          <a:srcRect l="75496" t="-5647" r="-5072" b="33152"/>
          <a:stretch/>
        </p:blipFill>
        <p:spPr>
          <a:xfrm rot="5400000">
            <a:off x="-13975" y="-125025"/>
            <a:ext cx="1524075" cy="1669875"/>
          </a:xfrm>
          <a:prstGeom prst="rect">
            <a:avLst/>
          </a:prstGeom>
          <a:noFill/>
          <a:ln>
            <a:noFill/>
          </a:ln>
        </p:spPr>
      </p:pic>
      <p:pic>
        <p:nvPicPr>
          <p:cNvPr id="316" name="Google Shape;316;p30"/>
          <p:cNvPicPr preferRelativeResize="0"/>
          <p:nvPr/>
        </p:nvPicPr>
        <p:blipFill rotWithShape="1">
          <a:blip r:embed="rId4">
            <a:alphaModFix/>
          </a:blip>
          <a:srcRect l="41588" t="38577" b="24976"/>
          <a:stretch/>
        </p:blipFill>
        <p:spPr>
          <a:xfrm rot="-5400000">
            <a:off x="8092237" y="4068513"/>
            <a:ext cx="1479950" cy="913275"/>
          </a:xfrm>
          <a:prstGeom prst="rect">
            <a:avLst/>
          </a:prstGeom>
          <a:noFill/>
          <a:ln>
            <a:noFill/>
          </a:ln>
        </p:spPr>
      </p:pic>
      <p:pic>
        <p:nvPicPr>
          <p:cNvPr id="317" name="Google Shape;317;p30"/>
          <p:cNvPicPr preferRelativeResize="0"/>
          <p:nvPr/>
        </p:nvPicPr>
        <p:blipFill>
          <a:blip r:embed="rId5">
            <a:alphaModFix/>
          </a:blip>
          <a:stretch>
            <a:fillRect/>
          </a:stretch>
        </p:blipFill>
        <p:spPr>
          <a:xfrm rot="1351316">
            <a:off x="8314513" y="303137"/>
            <a:ext cx="518124" cy="472544"/>
          </a:xfrm>
          <a:prstGeom prst="rect">
            <a:avLst/>
          </a:prstGeom>
          <a:noFill/>
          <a:ln>
            <a:noFill/>
          </a:ln>
        </p:spPr>
      </p:pic>
      <p:pic>
        <p:nvPicPr>
          <p:cNvPr id="318" name="Google Shape;318;p30"/>
          <p:cNvPicPr preferRelativeResize="0"/>
          <p:nvPr/>
        </p:nvPicPr>
        <p:blipFill rotWithShape="1">
          <a:blip r:embed="rId6">
            <a:alphaModFix/>
          </a:blip>
          <a:srcRect l="18505" r="23864"/>
          <a:stretch/>
        </p:blipFill>
        <p:spPr>
          <a:xfrm rot="-1687335">
            <a:off x="259097" y="4331630"/>
            <a:ext cx="344363" cy="54494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5" Type="http://schemas.openxmlformats.org/officeDocument/2006/relationships/slideLayout" Target="../slideLayouts/slideLayout5.xml" /><Relationship Id="rId4" Type="http://schemas.openxmlformats.org/officeDocument/2006/relationships/slideLayout" Target="../slideLayouts/slideLayout4.xml" /><Relationship Id="rId9"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200"/>
              <a:buFont typeface="Space Grotesk"/>
              <a:buNone/>
              <a:defRPr sz="3200">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1pPr>
            <a:lvl2pPr marL="914400" lvl="1"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2pPr>
            <a:lvl3pPr marL="1371600" lvl="2"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3pPr>
            <a:lvl4pPr marL="1828800" lvl="3"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4pPr>
            <a:lvl5pPr marL="2286000" lvl="4"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5pPr>
            <a:lvl6pPr marL="2743200" lvl="5"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6pPr>
            <a:lvl7pPr marL="3200400" lvl="6"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7pPr>
            <a:lvl8pPr marL="3657600" lvl="7"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8pPr>
            <a:lvl9pPr marL="4114800" lvl="8" indent="-317500">
              <a:lnSpc>
                <a:spcPct val="115000"/>
              </a:lnSpc>
              <a:spcBef>
                <a:spcPts val="1600"/>
              </a:spcBef>
              <a:spcAft>
                <a:spcPts val="1600"/>
              </a:spcAft>
              <a:buClr>
                <a:schemeClr val="lt1"/>
              </a:buClr>
              <a:buSzPts val="1400"/>
              <a:buFont typeface="Advent Pro"/>
              <a:buChar char="■"/>
              <a:defRPr>
                <a:solidFill>
                  <a:schemeClr val="lt1"/>
                </a:solidFill>
                <a:latin typeface="Advent Pro"/>
                <a:ea typeface="Advent Pro"/>
                <a:cs typeface="Advent Pro"/>
                <a:sym typeface="Advent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8" r:id="rId4"/>
    <p:sldLayoutId id="2147483664" r:id="rId5"/>
    <p:sldLayoutId id="2147483668" r:id="rId6"/>
    <p:sldLayoutId id="2147483675" r:id="rId7"/>
    <p:sldLayoutId id="214748367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 /><Relationship Id="rId7" Type="http://schemas.openxmlformats.org/officeDocument/2006/relationships/image" Target="../media/image12.png" /><Relationship Id="rId2" Type="http://schemas.openxmlformats.org/officeDocument/2006/relationships/notesSlide" Target="../notesSlides/notesSlide1.xml" /><Relationship Id="rId1" Type="http://schemas.openxmlformats.org/officeDocument/2006/relationships/slideLayout" Target="../slideLayouts/slideLayout1.xml" /><Relationship Id="rId6" Type="http://schemas.openxmlformats.org/officeDocument/2006/relationships/image" Target="../media/image6.png" /><Relationship Id="rId5" Type="http://schemas.openxmlformats.org/officeDocument/2006/relationships/image" Target="../media/image5.png" /><Relationship Id="rId4" Type="http://schemas.openxmlformats.org/officeDocument/2006/relationships/image" Target="../media/image9.png" /></Relationships>
</file>

<file path=ppt/slides/_rels/slide10.xml.rels><?xml version="1.0" encoding="UTF-8" standalone="yes"?>
<Relationships xmlns="http://schemas.openxmlformats.org/package/2006/relationships"><Relationship Id="rId3" Type="http://schemas.openxmlformats.org/officeDocument/2006/relationships/image" Target="../media/image18.png" /><Relationship Id="rId7" Type="http://schemas.openxmlformats.org/officeDocument/2006/relationships/image" Target="../media/image22.png" /><Relationship Id="rId2" Type="http://schemas.openxmlformats.org/officeDocument/2006/relationships/notesSlide" Target="../notesSlides/notesSlide10.xml" /><Relationship Id="rId1" Type="http://schemas.openxmlformats.org/officeDocument/2006/relationships/slideLayout" Target="../slideLayouts/slideLayout2.xml" /><Relationship Id="rId6" Type="http://schemas.openxmlformats.org/officeDocument/2006/relationships/image" Target="../media/image21.png" /><Relationship Id="rId5" Type="http://schemas.openxmlformats.org/officeDocument/2006/relationships/image" Target="../media/image20.png" /><Relationship Id="rId4" Type="http://schemas.openxmlformats.org/officeDocument/2006/relationships/image" Target="../media/image19.png" /></Relationships>
</file>

<file path=ppt/slides/_rels/slide11.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11.xml" /><Relationship Id="rId1" Type="http://schemas.openxmlformats.org/officeDocument/2006/relationships/slideLayout" Target="../slideLayouts/slideLayout2.xml" /><Relationship Id="rId5" Type="http://schemas.openxmlformats.org/officeDocument/2006/relationships/image" Target="../media/image25.png" /><Relationship Id="rId4" Type="http://schemas.openxmlformats.org/officeDocument/2006/relationships/image" Target="../media/image24.png"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notesSlide" Target="../notesSlides/notesSlide16.xml" /><Relationship Id="rId1" Type="http://schemas.openxmlformats.org/officeDocument/2006/relationships/slideLayout" Target="../slideLayouts/slideLayout2.xml" /><Relationship Id="rId4" Type="http://schemas.openxmlformats.org/officeDocument/2006/relationships/image" Target="../media/image27.jpeg" /></Relationships>
</file>

<file path=ppt/slides/_rels/slide17.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notesSlide" Target="../notesSlides/notesSlide17.xml" /><Relationship Id="rId1" Type="http://schemas.openxmlformats.org/officeDocument/2006/relationships/slideLayout" Target="../slideLayouts/slideLayout2.xml" /><Relationship Id="rId4" Type="http://schemas.openxmlformats.org/officeDocument/2006/relationships/image" Target="../media/image29.png" /></Relationships>
</file>

<file path=ppt/slides/_rels/slide18.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notesSlide" Target="../notesSlides/notesSlide18.xml"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8" Type="http://schemas.openxmlformats.org/officeDocument/2006/relationships/hyperlink" Target="https://instagram.com/_fashion_fanatic_?igshid=OGQ5ZDc2ODk2ZA==" TargetMode="External" /><Relationship Id="rId3" Type="http://schemas.openxmlformats.org/officeDocument/2006/relationships/image" Target="../media/image8.png" /><Relationship Id="rId7" Type="http://schemas.openxmlformats.org/officeDocument/2006/relationships/image" Target="../media/image12.png" /><Relationship Id="rId2" Type="http://schemas.openxmlformats.org/officeDocument/2006/relationships/notesSlide" Target="../notesSlides/notesSlide19.xml" /><Relationship Id="rId1" Type="http://schemas.openxmlformats.org/officeDocument/2006/relationships/slideLayout" Target="../slideLayouts/slideLayout1.xml" /><Relationship Id="rId6" Type="http://schemas.openxmlformats.org/officeDocument/2006/relationships/image" Target="../media/image6.png" /><Relationship Id="rId5" Type="http://schemas.openxmlformats.org/officeDocument/2006/relationships/image" Target="../media/image5.png" /><Relationship Id="rId4" Type="http://schemas.openxmlformats.org/officeDocument/2006/relationships/image" Target="../media/image9.png"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3.xml" /></Relationships>
</file>

<file path=ppt/slides/_rels/slide20.xml.rels><?xml version="1.0" encoding="UTF-8" standalone="yes"?>
<Relationships xmlns="http://schemas.openxmlformats.org/package/2006/relationships"><Relationship Id="rId2" Type="http://schemas.openxmlformats.org/officeDocument/2006/relationships/image" Target="../media/image31.jpeg" /><Relationship Id="rId1" Type="http://schemas.openxmlformats.org/officeDocument/2006/relationships/slideLayout" Target="../slideLayouts/slideLayout5.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6.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6.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3.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5.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5.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5.xml" /></Relationships>
</file>

<file path=ppt/slides/_rels/slide9.xml.rels><?xml version="1.0" encoding="UTF-8" standalone="yes"?>
<Relationships xmlns="http://schemas.openxmlformats.org/package/2006/relationships"><Relationship Id="rId3" Type="http://schemas.openxmlformats.org/officeDocument/2006/relationships/image" Target="../media/image13.png" /><Relationship Id="rId7" Type="http://schemas.openxmlformats.org/officeDocument/2006/relationships/image" Target="../media/image17.png" /><Relationship Id="rId2" Type="http://schemas.openxmlformats.org/officeDocument/2006/relationships/notesSlide" Target="../notesSlides/notesSlide9.xml" /><Relationship Id="rId1" Type="http://schemas.openxmlformats.org/officeDocument/2006/relationships/slideLayout" Target="../slideLayouts/slideLayout2.xml" /><Relationship Id="rId6" Type="http://schemas.openxmlformats.org/officeDocument/2006/relationships/image" Target="../media/image16.png" /><Relationship Id="rId5" Type="http://schemas.openxmlformats.org/officeDocument/2006/relationships/image" Target="../media/image15.png" /><Relationship Id="rId4" Type="http://schemas.openxmlformats.org/officeDocument/2006/relationships/image" Target="../media/image14.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grpSp>
        <p:nvGrpSpPr>
          <p:cNvPr id="330" name="Google Shape;330;p34"/>
          <p:cNvGrpSpPr/>
          <p:nvPr/>
        </p:nvGrpSpPr>
        <p:grpSpPr>
          <a:xfrm>
            <a:off x="121375" y="783504"/>
            <a:ext cx="3405099" cy="4359994"/>
            <a:chOff x="121375" y="783504"/>
            <a:chExt cx="3405099" cy="4359994"/>
          </a:xfrm>
        </p:grpSpPr>
        <p:pic>
          <p:nvPicPr>
            <p:cNvPr id="331" name="Google Shape;331;p34"/>
            <p:cNvPicPr preferRelativeResize="0"/>
            <p:nvPr/>
          </p:nvPicPr>
          <p:blipFill>
            <a:blip r:embed="rId3">
              <a:alphaModFix/>
            </a:blip>
            <a:stretch>
              <a:fillRect/>
            </a:stretch>
          </p:blipFill>
          <p:spPr>
            <a:xfrm>
              <a:off x="121375" y="2521874"/>
              <a:ext cx="1839450" cy="2621624"/>
            </a:xfrm>
            <a:prstGeom prst="rect">
              <a:avLst/>
            </a:prstGeom>
            <a:noFill/>
            <a:ln>
              <a:noFill/>
            </a:ln>
          </p:spPr>
        </p:pic>
        <p:pic>
          <p:nvPicPr>
            <p:cNvPr id="332" name="Google Shape;332;p34"/>
            <p:cNvPicPr preferRelativeResize="0"/>
            <p:nvPr/>
          </p:nvPicPr>
          <p:blipFill>
            <a:blip r:embed="rId4">
              <a:alphaModFix/>
            </a:blip>
            <a:stretch>
              <a:fillRect/>
            </a:stretch>
          </p:blipFill>
          <p:spPr>
            <a:xfrm rot="2255510">
              <a:off x="2089928" y="1954584"/>
              <a:ext cx="1436546" cy="1310183"/>
            </a:xfrm>
            <a:prstGeom prst="rect">
              <a:avLst/>
            </a:prstGeom>
            <a:noFill/>
            <a:ln>
              <a:noFill/>
            </a:ln>
          </p:spPr>
        </p:pic>
        <p:pic>
          <p:nvPicPr>
            <p:cNvPr id="333" name="Google Shape;333;p34"/>
            <p:cNvPicPr preferRelativeResize="0"/>
            <p:nvPr/>
          </p:nvPicPr>
          <p:blipFill>
            <a:blip r:embed="rId5">
              <a:alphaModFix/>
            </a:blip>
            <a:stretch>
              <a:fillRect/>
            </a:stretch>
          </p:blipFill>
          <p:spPr>
            <a:xfrm>
              <a:off x="1573582" y="783504"/>
              <a:ext cx="960198" cy="875725"/>
            </a:xfrm>
            <a:prstGeom prst="rect">
              <a:avLst/>
            </a:prstGeom>
            <a:noFill/>
            <a:ln>
              <a:noFill/>
            </a:ln>
          </p:spPr>
        </p:pic>
        <p:pic>
          <p:nvPicPr>
            <p:cNvPr id="334" name="Google Shape;334;p34"/>
            <p:cNvPicPr preferRelativeResize="0"/>
            <p:nvPr/>
          </p:nvPicPr>
          <p:blipFill rotWithShape="1">
            <a:blip r:embed="rId6">
              <a:alphaModFix/>
            </a:blip>
            <a:srcRect l="18505" r="23864"/>
            <a:stretch/>
          </p:blipFill>
          <p:spPr>
            <a:xfrm rot="933730">
              <a:off x="474769" y="1332937"/>
              <a:ext cx="650736" cy="1029780"/>
            </a:xfrm>
            <a:prstGeom prst="rect">
              <a:avLst/>
            </a:prstGeom>
            <a:noFill/>
            <a:ln>
              <a:noFill/>
            </a:ln>
          </p:spPr>
        </p:pic>
      </p:grpSp>
      <p:sp>
        <p:nvSpPr>
          <p:cNvPr id="335" name="Google Shape;335;p34"/>
          <p:cNvSpPr txBox="1">
            <a:spLocks noGrp="1"/>
          </p:cNvSpPr>
          <p:nvPr>
            <p:ph type="ctrTitle"/>
          </p:nvPr>
        </p:nvSpPr>
        <p:spPr>
          <a:xfrm>
            <a:off x="4114800" y="438150"/>
            <a:ext cx="4316100" cy="9204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b="1" dirty="0">
                <a:solidFill>
                  <a:schemeClr val="accent1">
                    <a:lumMod val="90000"/>
                  </a:schemeClr>
                </a:solidFill>
              </a:rPr>
              <a:t>ALLEN SOLLY</a:t>
            </a:r>
            <a:endParaRPr sz="4400" b="1">
              <a:solidFill>
                <a:schemeClr val="accent1">
                  <a:lumMod val="90000"/>
                </a:schemeClr>
              </a:solidFill>
            </a:endParaRPr>
          </a:p>
        </p:txBody>
      </p:sp>
      <p:sp>
        <p:nvSpPr>
          <p:cNvPr id="336" name="Google Shape;336;p34"/>
          <p:cNvSpPr txBox="1">
            <a:spLocks noGrp="1"/>
          </p:cNvSpPr>
          <p:nvPr>
            <p:ph type="subTitle" idx="1"/>
          </p:nvPr>
        </p:nvSpPr>
        <p:spPr>
          <a:xfrm>
            <a:off x="4419600" y="1504950"/>
            <a:ext cx="4163700" cy="25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Presented by:-</a:t>
            </a:r>
          </a:p>
          <a:p>
            <a:pPr marL="0" lvl="0" indent="0" algn="l" rtl="0">
              <a:spcBef>
                <a:spcPts val="0"/>
              </a:spcBef>
              <a:spcAft>
                <a:spcPts val="0"/>
              </a:spcAft>
              <a:buNone/>
            </a:pPr>
            <a:endParaRPr lang="en-US" dirty="0"/>
          </a:p>
          <a:p>
            <a:pPr marL="342900" lvl="0" indent="-342900" algn="l" rtl="0">
              <a:spcBef>
                <a:spcPts val="0"/>
              </a:spcBef>
              <a:spcAft>
                <a:spcPts val="0"/>
              </a:spcAft>
              <a:buAutoNum type="arabicParenR"/>
            </a:pPr>
            <a:r>
              <a:rPr lang="en-US" dirty="0"/>
              <a:t>Kolli. Sonia</a:t>
            </a:r>
          </a:p>
          <a:p>
            <a:pPr marL="342900" lvl="0" indent="-342900" algn="l" rtl="0">
              <a:spcBef>
                <a:spcPts val="0"/>
              </a:spcBef>
              <a:spcAft>
                <a:spcPts val="0"/>
              </a:spcAft>
              <a:buAutoNum type="arabicParenR"/>
            </a:pPr>
            <a:r>
              <a:rPr lang="en-US" dirty="0"/>
              <a:t>Kuppili. Pooja</a:t>
            </a:r>
          </a:p>
          <a:p>
            <a:pPr marL="342900" lvl="0" indent="-342900" algn="l" rtl="0">
              <a:spcBef>
                <a:spcPts val="0"/>
              </a:spcBef>
              <a:spcAft>
                <a:spcPts val="0"/>
              </a:spcAft>
              <a:buAutoNum type="arabicParenR"/>
            </a:pPr>
            <a:r>
              <a:rPr lang="en-US" dirty="0"/>
              <a:t>Pagoti. Hemalatha</a:t>
            </a:r>
          </a:p>
          <a:p>
            <a:pPr marL="342900" lvl="0" indent="-342900" algn="l" rtl="0">
              <a:spcBef>
                <a:spcPts val="0"/>
              </a:spcBef>
              <a:spcAft>
                <a:spcPts val="0"/>
              </a:spcAft>
              <a:buAutoNum type="arabicParenR"/>
            </a:pPr>
            <a:r>
              <a:rPr lang="en-US" dirty="0"/>
              <a:t>Dilleswara Goudo</a:t>
            </a:r>
            <a:endParaRPr/>
          </a:p>
        </p:txBody>
      </p:sp>
      <p:pic>
        <p:nvPicPr>
          <p:cNvPr id="1026" name="Picture 2"/>
          <p:cNvPicPr>
            <a:picLocks noChangeAspect="1" noChangeArrowheads="1"/>
          </p:cNvPicPr>
          <p:nvPr/>
        </p:nvPicPr>
        <p:blipFill>
          <a:blip r:embed="rId7"/>
          <a:srcRect/>
          <a:stretch>
            <a:fillRect/>
          </a:stretch>
        </p:blipFill>
        <p:spPr bwMode="auto">
          <a:xfrm>
            <a:off x="7086600" y="1276350"/>
            <a:ext cx="1828800" cy="2057400"/>
          </a:xfrm>
          <a:prstGeom prst="rect">
            <a:avLst/>
          </a:prstGeom>
          <a:noFill/>
          <a:ln w="9525">
            <a:noFill/>
            <a:miter lim="800000"/>
            <a:headEnd/>
            <a:tailEnd/>
          </a:ln>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u="sng" dirty="0"/>
              <a:t>SEO AUDIT OF ALLEN SOLLY</a:t>
            </a:r>
            <a:endParaRPr b="1" u="sng"/>
          </a:p>
        </p:txBody>
      </p:sp>
      <p:pic>
        <p:nvPicPr>
          <p:cNvPr id="2050" name="Picture 2"/>
          <p:cNvPicPr>
            <a:picLocks noChangeAspect="1" noChangeArrowheads="1"/>
          </p:cNvPicPr>
          <p:nvPr/>
        </p:nvPicPr>
        <p:blipFill>
          <a:blip r:embed="rId3"/>
          <a:srcRect/>
          <a:stretch>
            <a:fillRect/>
          </a:stretch>
        </p:blipFill>
        <p:spPr bwMode="auto">
          <a:xfrm>
            <a:off x="228600" y="1352550"/>
            <a:ext cx="1371600" cy="2971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1" name="Picture 3"/>
          <p:cNvPicPr>
            <a:picLocks noChangeAspect="1" noChangeArrowheads="1"/>
          </p:cNvPicPr>
          <p:nvPr/>
        </p:nvPicPr>
        <p:blipFill>
          <a:blip r:embed="rId4"/>
          <a:srcRect/>
          <a:stretch>
            <a:fillRect/>
          </a:stretch>
        </p:blipFill>
        <p:spPr bwMode="auto">
          <a:xfrm>
            <a:off x="1752600" y="1428750"/>
            <a:ext cx="1752600" cy="2895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2" name="Picture 4"/>
          <p:cNvPicPr>
            <a:picLocks noChangeAspect="1" noChangeArrowheads="1"/>
          </p:cNvPicPr>
          <p:nvPr/>
        </p:nvPicPr>
        <p:blipFill>
          <a:blip r:embed="rId5"/>
          <a:srcRect/>
          <a:stretch>
            <a:fillRect/>
          </a:stretch>
        </p:blipFill>
        <p:spPr bwMode="auto">
          <a:xfrm>
            <a:off x="3581400" y="1428750"/>
            <a:ext cx="1871133" cy="2895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3" name="Picture 5"/>
          <p:cNvPicPr>
            <a:picLocks noChangeAspect="1" noChangeArrowheads="1"/>
          </p:cNvPicPr>
          <p:nvPr/>
        </p:nvPicPr>
        <p:blipFill>
          <a:blip r:embed="rId6"/>
          <a:srcRect/>
          <a:stretch>
            <a:fillRect/>
          </a:stretch>
        </p:blipFill>
        <p:spPr bwMode="auto">
          <a:xfrm>
            <a:off x="5562600" y="1428750"/>
            <a:ext cx="1314450" cy="2895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4" name="Picture 6"/>
          <p:cNvPicPr>
            <a:picLocks noChangeAspect="1" noChangeArrowheads="1"/>
          </p:cNvPicPr>
          <p:nvPr/>
        </p:nvPicPr>
        <p:blipFill>
          <a:blip r:embed="rId7"/>
          <a:srcRect/>
          <a:stretch>
            <a:fillRect/>
          </a:stretch>
        </p:blipFill>
        <p:spPr bwMode="auto">
          <a:xfrm>
            <a:off x="7010400" y="1428750"/>
            <a:ext cx="1751100" cy="2895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u="sng" dirty="0"/>
              <a:t>SEO AUDIT OF ALLEN SOLLY</a:t>
            </a:r>
            <a:endParaRPr b="1" u="sng"/>
          </a:p>
        </p:txBody>
      </p:sp>
      <p:pic>
        <p:nvPicPr>
          <p:cNvPr id="3074" name="Picture 2"/>
          <p:cNvPicPr>
            <a:picLocks noChangeAspect="1" noChangeArrowheads="1"/>
          </p:cNvPicPr>
          <p:nvPr/>
        </p:nvPicPr>
        <p:blipFill>
          <a:blip r:embed="rId3"/>
          <a:srcRect/>
          <a:stretch>
            <a:fillRect/>
          </a:stretch>
        </p:blipFill>
        <p:spPr bwMode="auto">
          <a:xfrm>
            <a:off x="1066800" y="1200150"/>
            <a:ext cx="1538287" cy="3352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75" name="Picture 3"/>
          <p:cNvPicPr>
            <a:picLocks noChangeAspect="1" noChangeArrowheads="1"/>
          </p:cNvPicPr>
          <p:nvPr/>
        </p:nvPicPr>
        <p:blipFill>
          <a:blip r:embed="rId4"/>
          <a:srcRect/>
          <a:stretch>
            <a:fillRect/>
          </a:stretch>
        </p:blipFill>
        <p:spPr bwMode="auto">
          <a:xfrm>
            <a:off x="3276600" y="1200150"/>
            <a:ext cx="1919287" cy="3352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76" name="Picture 4"/>
          <p:cNvPicPr>
            <a:picLocks noChangeAspect="1" noChangeArrowheads="1"/>
          </p:cNvPicPr>
          <p:nvPr/>
        </p:nvPicPr>
        <p:blipFill>
          <a:blip r:embed="rId5"/>
          <a:srcRect/>
          <a:stretch>
            <a:fillRect/>
          </a:stretch>
        </p:blipFill>
        <p:spPr bwMode="auto">
          <a:xfrm>
            <a:off x="6019800" y="1200150"/>
            <a:ext cx="1600200" cy="3352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spd="slow">
    <p:comb/>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609600" y="0"/>
            <a:ext cx="7704000" cy="572700"/>
          </a:xfrm>
          <a:prstGeom prst="rect">
            <a:avLst/>
          </a:prstGeom>
        </p:spPr>
        <p:txBody>
          <a:bodyPr spcFirstLastPara="1" wrap="square" lIns="91425" tIns="91425" rIns="91425" bIns="91425" anchor="ctr" anchorCtr="0">
            <a:noAutofit/>
          </a:bodyPr>
          <a:lstStyle/>
          <a:p>
            <a:pPr lvl="0"/>
            <a:r>
              <a:rPr lang="en" u="sng" dirty="0"/>
              <a:t>KEYWORD RESEARCH</a:t>
            </a:r>
            <a:endParaRPr b="1" u="sng"/>
          </a:p>
        </p:txBody>
      </p:sp>
      <p:graphicFrame>
        <p:nvGraphicFramePr>
          <p:cNvPr id="8" name="Table 7"/>
          <p:cNvGraphicFramePr>
            <a:graphicFrameLocks noGrp="1"/>
          </p:cNvGraphicFramePr>
          <p:nvPr/>
        </p:nvGraphicFramePr>
        <p:xfrm>
          <a:off x="0" y="693420"/>
          <a:ext cx="9144000" cy="4450080"/>
        </p:xfrm>
        <a:graphic>
          <a:graphicData uri="http://schemas.openxmlformats.org/drawingml/2006/table">
            <a:tbl>
              <a:tblPr firstRow="1" bandRow="1">
                <a:tableStyleId>{616DA210-FB5B-4158-B5E0-FEB733F419BA}</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296188">
                <a:tc>
                  <a:txBody>
                    <a:bodyPr/>
                    <a:lstStyle/>
                    <a:p>
                      <a:pPr algn="ctr"/>
                      <a:r>
                        <a:rPr lang="en-US" dirty="0"/>
                        <a:t>KEYWORD</a:t>
                      </a:r>
                    </a:p>
                  </a:txBody>
                  <a:tcPr/>
                </a:tc>
                <a:tc>
                  <a:txBody>
                    <a:bodyPr/>
                    <a:lstStyle/>
                    <a:p>
                      <a:r>
                        <a:rPr lang="en-US" dirty="0"/>
                        <a:t>VOLUME</a:t>
                      </a:r>
                    </a:p>
                  </a:txBody>
                  <a:tcPr/>
                </a:tc>
                <a:tc>
                  <a:txBody>
                    <a:bodyPr/>
                    <a:lstStyle/>
                    <a:p>
                      <a:r>
                        <a:rPr lang="en-US" dirty="0"/>
                        <a:t>COMPETETION </a:t>
                      </a:r>
                    </a:p>
                  </a:txBody>
                  <a:tcPr/>
                </a:tc>
                <a:tc>
                  <a:txBody>
                    <a:bodyPr/>
                    <a:lstStyle/>
                    <a:p>
                      <a:r>
                        <a:rPr lang="en-US" dirty="0"/>
                        <a:t>KIP</a:t>
                      </a:r>
                    </a:p>
                  </a:txBody>
                  <a:tcPr/>
                </a:tc>
                <a:extLst>
                  <a:ext uri="{0D108BD9-81ED-4DB2-BD59-A6C34878D82A}">
                    <a16:rowId xmlns:a16="http://schemas.microsoft.com/office/drawing/2014/main" val="10000"/>
                  </a:ext>
                </a:extLst>
              </a:tr>
              <a:tr h="503520">
                <a:tc>
                  <a:txBody>
                    <a:bodyPr/>
                    <a:lstStyle/>
                    <a:p>
                      <a:r>
                        <a:rPr lang="en-US" dirty="0"/>
                        <a:t>WOMEN CLOTHS FOR MEN</a:t>
                      </a:r>
                    </a:p>
                  </a:txBody>
                  <a:tcPr/>
                </a:tc>
                <a:tc>
                  <a:txBody>
                    <a:bodyPr/>
                    <a:lstStyle/>
                    <a:p>
                      <a:r>
                        <a:rPr lang="en-US" dirty="0"/>
                        <a:t>950</a:t>
                      </a:r>
                    </a:p>
                  </a:txBody>
                  <a:tcPr/>
                </a:tc>
                <a:tc>
                  <a:txBody>
                    <a:bodyPr/>
                    <a:lstStyle/>
                    <a:p>
                      <a:r>
                        <a:rPr lang="en-US" dirty="0"/>
                        <a:t>49</a:t>
                      </a:r>
                    </a:p>
                  </a:txBody>
                  <a:tcPr/>
                </a:tc>
                <a:tc>
                  <a:txBody>
                    <a:bodyPr/>
                    <a:lstStyle/>
                    <a:p>
                      <a:r>
                        <a:rPr lang="en-US" dirty="0"/>
                        <a:t>29</a:t>
                      </a:r>
                    </a:p>
                  </a:txBody>
                  <a:tcPr/>
                </a:tc>
                <a:extLst>
                  <a:ext uri="{0D108BD9-81ED-4DB2-BD59-A6C34878D82A}">
                    <a16:rowId xmlns:a16="http://schemas.microsoft.com/office/drawing/2014/main" val="10001"/>
                  </a:ext>
                </a:extLst>
              </a:tr>
              <a:tr h="503520">
                <a:tc>
                  <a:txBody>
                    <a:bodyPr/>
                    <a:lstStyle/>
                    <a:p>
                      <a:r>
                        <a:rPr lang="en-US" dirty="0"/>
                        <a:t>NUDE MEN CLOTHED</a:t>
                      </a:r>
                      <a:r>
                        <a:rPr lang="en-US" baseline="0" dirty="0"/>
                        <a:t> WOMEN </a:t>
                      </a:r>
                      <a:endParaRPr lang="en-US" dirty="0"/>
                    </a:p>
                  </a:txBody>
                  <a:tcPr/>
                </a:tc>
                <a:tc>
                  <a:txBody>
                    <a:bodyPr/>
                    <a:lstStyle/>
                    <a:p>
                      <a:r>
                        <a:rPr lang="en-US" dirty="0"/>
                        <a:t>320</a:t>
                      </a:r>
                    </a:p>
                    <a:p>
                      <a:endParaRPr lang="en-US" dirty="0"/>
                    </a:p>
                  </a:txBody>
                  <a:tcPr/>
                </a:tc>
                <a:tc>
                  <a:txBody>
                    <a:bodyPr/>
                    <a:lstStyle/>
                    <a:p>
                      <a:r>
                        <a:rPr lang="en-US" dirty="0"/>
                        <a:t>13</a:t>
                      </a:r>
                    </a:p>
                  </a:txBody>
                  <a:tcPr/>
                </a:tc>
                <a:tc>
                  <a:txBody>
                    <a:bodyPr/>
                    <a:lstStyle/>
                    <a:p>
                      <a:r>
                        <a:rPr lang="en-US" dirty="0"/>
                        <a:t>342</a:t>
                      </a:r>
                    </a:p>
                  </a:txBody>
                  <a:tcPr/>
                </a:tc>
                <a:extLst>
                  <a:ext uri="{0D108BD9-81ED-4DB2-BD59-A6C34878D82A}">
                    <a16:rowId xmlns:a16="http://schemas.microsoft.com/office/drawing/2014/main" val="10002"/>
                  </a:ext>
                </a:extLst>
              </a:tr>
              <a:tr h="503520">
                <a:tc>
                  <a:txBody>
                    <a:bodyPr/>
                    <a:lstStyle/>
                    <a:p>
                      <a:r>
                        <a:rPr lang="en-US" dirty="0"/>
                        <a:t>NAKED WOMEN CLOTHED MEN </a:t>
                      </a:r>
                    </a:p>
                  </a:txBody>
                  <a:tcPr/>
                </a:tc>
                <a:tc>
                  <a:txBody>
                    <a:bodyPr/>
                    <a:lstStyle/>
                    <a:p>
                      <a:r>
                        <a:rPr lang="en-US" dirty="0"/>
                        <a:t>320</a:t>
                      </a:r>
                    </a:p>
                  </a:txBody>
                  <a:tcPr/>
                </a:tc>
                <a:tc>
                  <a:txBody>
                    <a:bodyPr/>
                    <a:lstStyle/>
                    <a:p>
                      <a:r>
                        <a:rPr lang="en-US" dirty="0"/>
                        <a:t> ---</a:t>
                      </a:r>
                    </a:p>
                  </a:txBody>
                  <a:tcPr/>
                </a:tc>
                <a:tc>
                  <a:txBody>
                    <a:bodyPr/>
                    <a:lstStyle/>
                    <a:p>
                      <a:r>
                        <a:rPr lang="en-US" dirty="0"/>
                        <a:t>-----</a:t>
                      </a:r>
                    </a:p>
                  </a:txBody>
                  <a:tcPr/>
                </a:tc>
                <a:extLst>
                  <a:ext uri="{0D108BD9-81ED-4DB2-BD59-A6C34878D82A}">
                    <a16:rowId xmlns:a16="http://schemas.microsoft.com/office/drawing/2014/main" val="10003"/>
                  </a:ext>
                </a:extLst>
              </a:tr>
              <a:tr h="503520">
                <a:tc>
                  <a:txBody>
                    <a:bodyPr/>
                    <a:lstStyle/>
                    <a:p>
                      <a:r>
                        <a:rPr lang="en-US" dirty="0"/>
                        <a:t>MEN WEARING WOMENS</a:t>
                      </a:r>
                      <a:r>
                        <a:rPr lang="en-US" baseline="0" dirty="0"/>
                        <a:t> CLOTHS </a:t>
                      </a:r>
                      <a:endParaRPr lang="en-US" dirty="0"/>
                    </a:p>
                  </a:txBody>
                  <a:tcPr/>
                </a:tc>
                <a:tc>
                  <a:txBody>
                    <a:bodyPr/>
                    <a:lstStyle/>
                    <a:p>
                      <a:r>
                        <a:rPr lang="en-US" dirty="0"/>
                        <a:t>690</a:t>
                      </a:r>
                    </a:p>
                  </a:txBody>
                  <a:tcPr/>
                </a:tc>
                <a:tc>
                  <a:txBody>
                    <a:bodyPr/>
                    <a:lstStyle/>
                    <a:p>
                      <a:r>
                        <a:rPr lang="en-US" dirty="0"/>
                        <a:t>30</a:t>
                      </a:r>
                    </a:p>
                  </a:txBody>
                  <a:tcPr/>
                </a:tc>
                <a:tc>
                  <a:txBody>
                    <a:bodyPr/>
                    <a:lstStyle/>
                    <a:p>
                      <a:r>
                        <a:rPr lang="en-US" dirty="0"/>
                        <a:t>73</a:t>
                      </a:r>
                    </a:p>
                  </a:txBody>
                  <a:tcPr/>
                </a:tc>
                <a:extLst>
                  <a:ext uri="{0D108BD9-81ED-4DB2-BD59-A6C34878D82A}">
                    <a16:rowId xmlns:a16="http://schemas.microsoft.com/office/drawing/2014/main" val="10004"/>
                  </a:ext>
                </a:extLst>
              </a:tr>
              <a:tr h="503520">
                <a:tc>
                  <a:txBody>
                    <a:bodyPr/>
                    <a:lstStyle/>
                    <a:p>
                      <a:r>
                        <a:rPr lang="en-US" dirty="0"/>
                        <a:t>MEN IN WOMENS CLOTHS </a:t>
                      </a:r>
                    </a:p>
                  </a:txBody>
                  <a:tcPr/>
                </a:tc>
                <a:tc>
                  <a:txBody>
                    <a:bodyPr/>
                    <a:lstStyle/>
                    <a:p>
                      <a:r>
                        <a:rPr lang="en-US" dirty="0"/>
                        <a:t>780</a:t>
                      </a:r>
                    </a:p>
                  </a:txBody>
                  <a:tcPr/>
                </a:tc>
                <a:tc>
                  <a:txBody>
                    <a:bodyPr/>
                    <a:lstStyle/>
                    <a:p>
                      <a:r>
                        <a:rPr lang="en-US" dirty="0"/>
                        <a:t>54</a:t>
                      </a:r>
                    </a:p>
                  </a:txBody>
                  <a:tcPr/>
                </a:tc>
                <a:tc>
                  <a:txBody>
                    <a:bodyPr/>
                    <a:lstStyle/>
                    <a:p>
                      <a:r>
                        <a:rPr lang="en-US" dirty="0"/>
                        <a:t>23</a:t>
                      </a:r>
                    </a:p>
                  </a:txBody>
                  <a:tcPr/>
                </a:tc>
                <a:extLst>
                  <a:ext uri="{0D108BD9-81ED-4DB2-BD59-A6C34878D82A}">
                    <a16:rowId xmlns:a16="http://schemas.microsoft.com/office/drawing/2014/main" val="10005"/>
                  </a:ext>
                </a:extLst>
              </a:tr>
              <a:tr h="503520">
                <a:tc>
                  <a:txBody>
                    <a:bodyPr/>
                    <a:lstStyle/>
                    <a:p>
                      <a:r>
                        <a:rPr lang="en-US" dirty="0"/>
                        <a:t>WOMEN IN MENS CLOTHS </a:t>
                      </a:r>
                    </a:p>
                  </a:txBody>
                  <a:tcPr/>
                </a:tc>
                <a:tc>
                  <a:txBody>
                    <a:bodyPr/>
                    <a:lstStyle/>
                    <a:p>
                      <a:r>
                        <a:rPr lang="en-US" dirty="0"/>
                        <a:t>400</a:t>
                      </a:r>
                    </a:p>
                  </a:txBody>
                  <a:tcPr/>
                </a:tc>
                <a:tc>
                  <a:txBody>
                    <a:bodyPr/>
                    <a:lstStyle/>
                    <a:p>
                      <a:r>
                        <a:rPr lang="en-US" dirty="0"/>
                        <a:t>52</a:t>
                      </a:r>
                    </a:p>
                  </a:txBody>
                  <a:tcPr/>
                </a:tc>
                <a:tc>
                  <a:txBody>
                    <a:bodyPr/>
                    <a:lstStyle/>
                    <a:p>
                      <a:r>
                        <a:rPr lang="en-US" dirty="0"/>
                        <a:t>22</a:t>
                      </a:r>
                    </a:p>
                  </a:txBody>
                  <a:tcPr/>
                </a:tc>
                <a:extLst>
                  <a:ext uri="{0D108BD9-81ED-4DB2-BD59-A6C34878D82A}">
                    <a16:rowId xmlns:a16="http://schemas.microsoft.com/office/drawing/2014/main" val="10006"/>
                  </a:ext>
                </a:extLst>
              </a:tr>
              <a:tr h="503520">
                <a:tc>
                  <a:txBody>
                    <a:bodyPr/>
                    <a:lstStyle/>
                    <a:p>
                      <a:r>
                        <a:rPr lang="en-US" dirty="0"/>
                        <a:t>WOMENS CLOTHS </a:t>
                      </a:r>
                      <a:r>
                        <a:rPr lang="en-US" baseline="0" dirty="0"/>
                        <a:t> FOR MEN </a:t>
                      </a:r>
                      <a:endParaRPr lang="en-US" dirty="0"/>
                    </a:p>
                  </a:txBody>
                  <a:tcPr/>
                </a:tc>
                <a:tc>
                  <a:txBody>
                    <a:bodyPr/>
                    <a:lstStyle/>
                    <a:p>
                      <a:r>
                        <a:rPr lang="en-US" dirty="0"/>
                        <a:t>340</a:t>
                      </a:r>
                    </a:p>
                  </a:txBody>
                  <a:tcPr/>
                </a:tc>
                <a:tc>
                  <a:txBody>
                    <a:bodyPr/>
                    <a:lstStyle/>
                    <a:p>
                      <a:r>
                        <a:rPr lang="en-US" dirty="0"/>
                        <a:t>68</a:t>
                      </a:r>
                    </a:p>
                  </a:txBody>
                  <a:tcPr/>
                </a:tc>
                <a:tc>
                  <a:txBody>
                    <a:bodyPr/>
                    <a:lstStyle/>
                    <a:p>
                      <a:r>
                        <a:rPr lang="en-US" dirty="0"/>
                        <a:t>13</a:t>
                      </a:r>
                    </a:p>
                  </a:txBody>
                  <a:tcPr/>
                </a:tc>
                <a:extLst>
                  <a:ext uri="{0D108BD9-81ED-4DB2-BD59-A6C34878D82A}">
                    <a16:rowId xmlns:a16="http://schemas.microsoft.com/office/drawing/2014/main" val="10007"/>
                  </a:ext>
                </a:extLst>
              </a:tr>
              <a:tr h="503520">
                <a:tc>
                  <a:txBody>
                    <a:bodyPr/>
                    <a:lstStyle/>
                    <a:p>
                      <a:r>
                        <a:rPr lang="en-US" dirty="0"/>
                        <a:t>CLOTHED WOMEN NAKED MEN</a:t>
                      </a:r>
                    </a:p>
                  </a:txBody>
                  <a:tcPr/>
                </a:tc>
                <a:tc>
                  <a:txBody>
                    <a:bodyPr/>
                    <a:lstStyle/>
                    <a:p>
                      <a:r>
                        <a:rPr lang="en-US" dirty="0"/>
                        <a:t>300</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609600" y="0"/>
            <a:ext cx="7704000" cy="572700"/>
          </a:xfrm>
          <a:prstGeom prst="rect">
            <a:avLst/>
          </a:prstGeom>
        </p:spPr>
        <p:txBody>
          <a:bodyPr spcFirstLastPara="1" wrap="square" lIns="91425" tIns="91425" rIns="91425" bIns="91425" anchor="ctr" anchorCtr="0">
            <a:noAutofit/>
          </a:bodyPr>
          <a:lstStyle/>
          <a:p>
            <a:pPr lvl="0"/>
            <a:r>
              <a:rPr lang="en" u="sng" dirty="0"/>
              <a:t>KEYWORD RESEARCH</a:t>
            </a:r>
            <a:endParaRPr b="1" u="sng"/>
          </a:p>
        </p:txBody>
      </p:sp>
      <p:graphicFrame>
        <p:nvGraphicFramePr>
          <p:cNvPr id="8" name="Table 7"/>
          <p:cNvGraphicFramePr>
            <a:graphicFrameLocks noGrp="1"/>
          </p:cNvGraphicFramePr>
          <p:nvPr/>
        </p:nvGraphicFramePr>
        <p:xfrm>
          <a:off x="0" y="693420"/>
          <a:ext cx="9144000" cy="4450080"/>
        </p:xfrm>
        <a:graphic>
          <a:graphicData uri="http://schemas.openxmlformats.org/drawingml/2006/table">
            <a:tbl>
              <a:tblPr firstRow="1" bandRow="1">
                <a:tableStyleId>{616DA210-FB5B-4158-B5E0-FEB733F419BA}</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296188">
                <a:tc>
                  <a:txBody>
                    <a:bodyPr/>
                    <a:lstStyle/>
                    <a:p>
                      <a:pPr algn="ctr"/>
                      <a:r>
                        <a:rPr lang="en-US" dirty="0"/>
                        <a:t>KEYWORD</a:t>
                      </a:r>
                    </a:p>
                  </a:txBody>
                  <a:tcPr/>
                </a:tc>
                <a:tc>
                  <a:txBody>
                    <a:bodyPr/>
                    <a:lstStyle/>
                    <a:p>
                      <a:r>
                        <a:rPr lang="en-US" dirty="0"/>
                        <a:t>VOLUME</a:t>
                      </a:r>
                    </a:p>
                  </a:txBody>
                  <a:tcPr/>
                </a:tc>
                <a:tc>
                  <a:txBody>
                    <a:bodyPr/>
                    <a:lstStyle/>
                    <a:p>
                      <a:r>
                        <a:rPr lang="en-US" dirty="0"/>
                        <a:t>COMPETETION </a:t>
                      </a:r>
                    </a:p>
                  </a:txBody>
                  <a:tcPr/>
                </a:tc>
                <a:tc>
                  <a:txBody>
                    <a:bodyPr/>
                    <a:lstStyle/>
                    <a:p>
                      <a:r>
                        <a:rPr lang="en-US" dirty="0"/>
                        <a:t>KIP</a:t>
                      </a:r>
                    </a:p>
                  </a:txBody>
                  <a:tcPr/>
                </a:tc>
                <a:extLst>
                  <a:ext uri="{0D108BD9-81ED-4DB2-BD59-A6C34878D82A}">
                    <a16:rowId xmlns:a16="http://schemas.microsoft.com/office/drawing/2014/main" val="10000"/>
                  </a:ext>
                </a:extLst>
              </a:tr>
              <a:tr h="503520">
                <a:tc>
                  <a:txBody>
                    <a:bodyPr/>
                    <a:lstStyle/>
                    <a:p>
                      <a:r>
                        <a:rPr lang="en-US" dirty="0"/>
                        <a:t>WOMEN CLOTHS FOR MEN</a:t>
                      </a:r>
                    </a:p>
                  </a:txBody>
                  <a:tcPr/>
                </a:tc>
                <a:tc>
                  <a:txBody>
                    <a:bodyPr/>
                    <a:lstStyle/>
                    <a:p>
                      <a:r>
                        <a:rPr lang="en-US" dirty="0"/>
                        <a:t>960</a:t>
                      </a:r>
                    </a:p>
                  </a:txBody>
                  <a:tcPr/>
                </a:tc>
                <a:tc>
                  <a:txBody>
                    <a:bodyPr/>
                    <a:lstStyle/>
                    <a:p>
                      <a:r>
                        <a:rPr lang="en-US" dirty="0"/>
                        <a:t>66</a:t>
                      </a:r>
                    </a:p>
                  </a:txBody>
                  <a:tcPr/>
                </a:tc>
                <a:tc>
                  <a:txBody>
                    <a:bodyPr/>
                    <a:lstStyle/>
                    <a:p>
                      <a:r>
                        <a:rPr lang="en-US" dirty="0"/>
                        <a:t>12</a:t>
                      </a:r>
                    </a:p>
                  </a:txBody>
                  <a:tcPr/>
                </a:tc>
                <a:extLst>
                  <a:ext uri="{0D108BD9-81ED-4DB2-BD59-A6C34878D82A}">
                    <a16:rowId xmlns:a16="http://schemas.microsoft.com/office/drawing/2014/main" val="10001"/>
                  </a:ext>
                </a:extLst>
              </a:tr>
              <a:tr h="503520">
                <a:tc>
                  <a:txBody>
                    <a:bodyPr/>
                    <a:lstStyle/>
                    <a:p>
                      <a:r>
                        <a:rPr lang="en-US" dirty="0"/>
                        <a:t>NUDE MEN CLOTHED</a:t>
                      </a:r>
                      <a:r>
                        <a:rPr lang="en-US" baseline="0" dirty="0"/>
                        <a:t> WOMEN </a:t>
                      </a:r>
                      <a:endParaRPr lang="en-US" dirty="0"/>
                    </a:p>
                  </a:txBody>
                  <a:tcPr/>
                </a:tc>
                <a:tc>
                  <a:txBody>
                    <a:bodyPr/>
                    <a:lstStyle/>
                    <a:p>
                      <a:r>
                        <a:rPr lang="en-US" dirty="0"/>
                        <a:t>600</a:t>
                      </a:r>
                    </a:p>
                    <a:p>
                      <a:endParaRPr lang="en-US" dirty="0"/>
                    </a:p>
                  </a:txBody>
                  <a:tcPr/>
                </a:tc>
                <a:tc>
                  <a:txBody>
                    <a:bodyPr/>
                    <a:lstStyle/>
                    <a:p>
                      <a:r>
                        <a:rPr lang="en-US" dirty="0"/>
                        <a:t>32</a:t>
                      </a:r>
                    </a:p>
                  </a:txBody>
                  <a:tcPr/>
                </a:tc>
                <a:tc>
                  <a:txBody>
                    <a:bodyPr/>
                    <a:lstStyle/>
                    <a:p>
                      <a:r>
                        <a:rPr lang="en-US" dirty="0"/>
                        <a:t>58</a:t>
                      </a:r>
                    </a:p>
                  </a:txBody>
                  <a:tcPr/>
                </a:tc>
                <a:extLst>
                  <a:ext uri="{0D108BD9-81ED-4DB2-BD59-A6C34878D82A}">
                    <a16:rowId xmlns:a16="http://schemas.microsoft.com/office/drawing/2014/main" val="10002"/>
                  </a:ext>
                </a:extLst>
              </a:tr>
              <a:tr h="503520">
                <a:tc>
                  <a:txBody>
                    <a:bodyPr/>
                    <a:lstStyle/>
                    <a:p>
                      <a:r>
                        <a:rPr lang="en-US" dirty="0"/>
                        <a:t>NAKED WOMEN CLOTHED MEN </a:t>
                      </a:r>
                    </a:p>
                  </a:txBody>
                  <a:tcPr/>
                </a:tc>
                <a:tc>
                  <a:txBody>
                    <a:bodyPr/>
                    <a:lstStyle/>
                    <a:p>
                      <a:r>
                        <a:rPr lang="en-US" dirty="0"/>
                        <a:t>621</a:t>
                      </a:r>
                    </a:p>
                  </a:txBody>
                  <a:tcPr/>
                </a:tc>
                <a:tc>
                  <a:txBody>
                    <a:bodyPr/>
                    <a:lstStyle/>
                    <a:p>
                      <a:r>
                        <a:rPr lang="en-US" dirty="0"/>
                        <a:t> 22</a:t>
                      </a:r>
                    </a:p>
                  </a:txBody>
                  <a:tcPr/>
                </a:tc>
                <a:tc>
                  <a:txBody>
                    <a:bodyPr/>
                    <a:lstStyle/>
                    <a:p>
                      <a:r>
                        <a:rPr lang="en-US" dirty="0"/>
                        <a:t>-----</a:t>
                      </a:r>
                    </a:p>
                  </a:txBody>
                  <a:tcPr/>
                </a:tc>
                <a:extLst>
                  <a:ext uri="{0D108BD9-81ED-4DB2-BD59-A6C34878D82A}">
                    <a16:rowId xmlns:a16="http://schemas.microsoft.com/office/drawing/2014/main" val="10003"/>
                  </a:ext>
                </a:extLst>
              </a:tr>
              <a:tr h="503520">
                <a:tc>
                  <a:txBody>
                    <a:bodyPr/>
                    <a:lstStyle/>
                    <a:p>
                      <a:r>
                        <a:rPr lang="en-US" dirty="0"/>
                        <a:t>MEN WEARING WOMENS</a:t>
                      </a:r>
                      <a:r>
                        <a:rPr lang="en-US" baseline="0" dirty="0"/>
                        <a:t> CLOTHS </a:t>
                      </a:r>
                      <a:endParaRPr lang="en-US" dirty="0"/>
                    </a:p>
                  </a:txBody>
                  <a:tcPr/>
                </a:tc>
                <a:tc>
                  <a:txBody>
                    <a:bodyPr/>
                    <a:lstStyle/>
                    <a:p>
                      <a:r>
                        <a:rPr lang="en-US" dirty="0"/>
                        <a:t>699</a:t>
                      </a:r>
                    </a:p>
                  </a:txBody>
                  <a:tcPr/>
                </a:tc>
                <a:tc>
                  <a:txBody>
                    <a:bodyPr/>
                    <a:lstStyle/>
                    <a:p>
                      <a:r>
                        <a:rPr lang="en-US" dirty="0"/>
                        <a:t>65</a:t>
                      </a:r>
                    </a:p>
                  </a:txBody>
                  <a:tcPr/>
                </a:tc>
                <a:tc>
                  <a:txBody>
                    <a:bodyPr/>
                    <a:lstStyle/>
                    <a:p>
                      <a:r>
                        <a:rPr lang="en-US" dirty="0"/>
                        <a:t>98</a:t>
                      </a:r>
                    </a:p>
                  </a:txBody>
                  <a:tcPr/>
                </a:tc>
                <a:extLst>
                  <a:ext uri="{0D108BD9-81ED-4DB2-BD59-A6C34878D82A}">
                    <a16:rowId xmlns:a16="http://schemas.microsoft.com/office/drawing/2014/main" val="10004"/>
                  </a:ext>
                </a:extLst>
              </a:tr>
              <a:tr h="503520">
                <a:tc>
                  <a:txBody>
                    <a:bodyPr/>
                    <a:lstStyle/>
                    <a:p>
                      <a:r>
                        <a:rPr lang="en-US" dirty="0"/>
                        <a:t>MEN IN WOMENS CLOTHS </a:t>
                      </a:r>
                    </a:p>
                  </a:txBody>
                  <a:tcPr/>
                </a:tc>
                <a:tc>
                  <a:txBody>
                    <a:bodyPr/>
                    <a:lstStyle/>
                    <a:p>
                      <a:r>
                        <a:rPr lang="en-US" dirty="0"/>
                        <a:t>874</a:t>
                      </a:r>
                    </a:p>
                  </a:txBody>
                  <a:tcPr/>
                </a:tc>
                <a:tc>
                  <a:txBody>
                    <a:bodyPr/>
                    <a:lstStyle/>
                    <a:p>
                      <a:r>
                        <a:rPr lang="en-US" dirty="0"/>
                        <a:t>54</a:t>
                      </a:r>
                    </a:p>
                  </a:txBody>
                  <a:tcPr/>
                </a:tc>
                <a:tc>
                  <a:txBody>
                    <a:bodyPr/>
                    <a:lstStyle/>
                    <a:p>
                      <a:r>
                        <a:rPr lang="en-US" dirty="0"/>
                        <a:t>32</a:t>
                      </a:r>
                    </a:p>
                  </a:txBody>
                  <a:tcPr/>
                </a:tc>
                <a:extLst>
                  <a:ext uri="{0D108BD9-81ED-4DB2-BD59-A6C34878D82A}">
                    <a16:rowId xmlns:a16="http://schemas.microsoft.com/office/drawing/2014/main" val="10005"/>
                  </a:ext>
                </a:extLst>
              </a:tr>
              <a:tr h="503520">
                <a:tc>
                  <a:txBody>
                    <a:bodyPr/>
                    <a:lstStyle/>
                    <a:p>
                      <a:r>
                        <a:rPr lang="en-US" dirty="0"/>
                        <a:t>WOMEN IN MENS CLOTHS </a:t>
                      </a:r>
                    </a:p>
                  </a:txBody>
                  <a:tcPr/>
                </a:tc>
                <a:tc>
                  <a:txBody>
                    <a:bodyPr/>
                    <a:lstStyle/>
                    <a:p>
                      <a:r>
                        <a:rPr lang="en-US" dirty="0"/>
                        <a:t>522</a:t>
                      </a:r>
                    </a:p>
                  </a:txBody>
                  <a:tcPr/>
                </a:tc>
                <a:tc>
                  <a:txBody>
                    <a:bodyPr/>
                    <a:lstStyle/>
                    <a:p>
                      <a:r>
                        <a:rPr lang="en-US" dirty="0"/>
                        <a:t>63</a:t>
                      </a:r>
                    </a:p>
                  </a:txBody>
                  <a:tcPr/>
                </a:tc>
                <a:tc>
                  <a:txBody>
                    <a:bodyPr/>
                    <a:lstStyle/>
                    <a:p>
                      <a:r>
                        <a:rPr lang="en-US" dirty="0"/>
                        <a:t>33</a:t>
                      </a:r>
                    </a:p>
                  </a:txBody>
                  <a:tcPr/>
                </a:tc>
                <a:extLst>
                  <a:ext uri="{0D108BD9-81ED-4DB2-BD59-A6C34878D82A}">
                    <a16:rowId xmlns:a16="http://schemas.microsoft.com/office/drawing/2014/main" val="10006"/>
                  </a:ext>
                </a:extLst>
              </a:tr>
              <a:tr h="503520">
                <a:tc>
                  <a:txBody>
                    <a:bodyPr/>
                    <a:lstStyle/>
                    <a:p>
                      <a:r>
                        <a:rPr lang="en-US" dirty="0"/>
                        <a:t>WOMENS CLOTHS </a:t>
                      </a:r>
                      <a:r>
                        <a:rPr lang="en-US" baseline="0" dirty="0"/>
                        <a:t> FOR MEN </a:t>
                      </a:r>
                      <a:endParaRPr lang="en-US" dirty="0"/>
                    </a:p>
                  </a:txBody>
                  <a:tcPr/>
                </a:tc>
                <a:tc>
                  <a:txBody>
                    <a:bodyPr/>
                    <a:lstStyle/>
                    <a:p>
                      <a:r>
                        <a:rPr lang="en-US" dirty="0"/>
                        <a:t>340</a:t>
                      </a:r>
                    </a:p>
                  </a:txBody>
                  <a:tcPr/>
                </a:tc>
                <a:tc>
                  <a:txBody>
                    <a:bodyPr/>
                    <a:lstStyle/>
                    <a:p>
                      <a:r>
                        <a:rPr lang="en-US" dirty="0"/>
                        <a:t>25</a:t>
                      </a:r>
                    </a:p>
                  </a:txBody>
                  <a:tcPr/>
                </a:tc>
                <a:tc>
                  <a:txBody>
                    <a:bodyPr/>
                    <a:lstStyle/>
                    <a:p>
                      <a:r>
                        <a:rPr lang="en-US" dirty="0"/>
                        <a:t>96</a:t>
                      </a:r>
                    </a:p>
                  </a:txBody>
                  <a:tcPr/>
                </a:tc>
                <a:extLst>
                  <a:ext uri="{0D108BD9-81ED-4DB2-BD59-A6C34878D82A}">
                    <a16:rowId xmlns:a16="http://schemas.microsoft.com/office/drawing/2014/main" val="10007"/>
                  </a:ext>
                </a:extLst>
              </a:tr>
              <a:tr h="503520">
                <a:tc>
                  <a:txBody>
                    <a:bodyPr/>
                    <a:lstStyle/>
                    <a:p>
                      <a:r>
                        <a:rPr lang="en-US" dirty="0"/>
                        <a:t>CLOTHED WOMEN NAKED MEN</a:t>
                      </a:r>
                    </a:p>
                  </a:txBody>
                  <a:tcPr/>
                </a:tc>
                <a:tc>
                  <a:txBody>
                    <a:bodyPr/>
                    <a:lstStyle/>
                    <a:p>
                      <a:r>
                        <a:rPr lang="en-US" dirty="0"/>
                        <a:t>310</a:t>
                      </a:r>
                    </a:p>
                  </a:txBody>
                  <a:tcPr/>
                </a:tc>
                <a:tc>
                  <a:txBody>
                    <a:bodyPr/>
                    <a:lstStyle/>
                    <a:p>
                      <a:r>
                        <a:rPr lang="en-US" dirty="0"/>
                        <a:t>25</a:t>
                      </a:r>
                    </a:p>
                  </a:txBody>
                  <a:tcPr/>
                </a:tc>
                <a:tc>
                  <a:txBody>
                    <a:bodyPr/>
                    <a:lstStyle/>
                    <a:p>
                      <a:r>
                        <a:rPr lang="en-US" dirty="0"/>
                        <a:t>36</a:t>
                      </a:r>
                    </a:p>
                  </a:txBody>
                  <a:tcPr/>
                </a:tc>
                <a:extLst>
                  <a:ext uri="{0D108BD9-81ED-4DB2-BD59-A6C34878D82A}">
                    <a16:rowId xmlns:a16="http://schemas.microsoft.com/office/drawing/2014/main"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609600" y="0"/>
            <a:ext cx="7704000" cy="572700"/>
          </a:xfrm>
          <a:prstGeom prst="rect">
            <a:avLst/>
          </a:prstGeom>
        </p:spPr>
        <p:txBody>
          <a:bodyPr spcFirstLastPara="1" wrap="square" lIns="91425" tIns="91425" rIns="91425" bIns="91425" anchor="ctr" anchorCtr="0">
            <a:noAutofit/>
          </a:bodyPr>
          <a:lstStyle/>
          <a:p>
            <a:pPr lvl="0"/>
            <a:r>
              <a:rPr lang="en-US" b="1" u="sng" dirty="0"/>
              <a:t>CONTENT CALENDER</a:t>
            </a:r>
            <a:endParaRPr b="1" u="sng"/>
          </a:p>
        </p:txBody>
      </p:sp>
      <p:graphicFrame>
        <p:nvGraphicFramePr>
          <p:cNvPr id="4" name="Table 3"/>
          <p:cNvGraphicFramePr>
            <a:graphicFrameLocks noGrp="1"/>
          </p:cNvGraphicFramePr>
          <p:nvPr/>
        </p:nvGraphicFramePr>
        <p:xfrm>
          <a:off x="-3" y="590551"/>
          <a:ext cx="9144002" cy="4579601"/>
        </p:xfrm>
        <a:graphic>
          <a:graphicData uri="http://schemas.openxmlformats.org/drawingml/2006/table">
            <a:tbl>
              <a:tblPr firstRow="1" bandRow="1">
                <a:tableStyleId>{616DA210-FB5B-4158-B5E0-FEB733F419BA}</a:tableStyleId>
              </a:tblPr>
              <a:tblGrid>
                <a:gridCol w="1306286">
                  <a:extLst>
                    <a:ext uri="{9D8B030D-6E8A-4147-A177-3AD203B41FA5}">
                      <a16:colId xmlns:a16="http://schemas.microsoft.com/office/drawing/2014/main" val="20000"/>
                    </a:ext>
                  </a:extLst>
                </a:gridCol>
                <a:gridCol w="1306286">
                  <a:extLst>
                    <a:ext uri="{9D8B030D-6E8A-4147-A177-3AD203B41FA5}">
                      <a16:colId xmlns:a16="http://schemas.microsoft.com/office/drawing/2014/main" val="20001"/>
                    </a:ext>
                  </a:extLst>
                </a:gridCol>
                <a:gridCol w="1306286">
                  <a:extLst>
                    <a:ext uri="{9D8B030D-6E8A-4147-A177-3AD203B41FA5}">
                      <a16:colId xmlns:a16="http://schemas.microsoft.com/office/drawing/2014/main" val="20002"/>
                    </a:ext>
                  </a:extLst>
                </a:gridCol>
                <a:gridCol w="1306286">
                  <a:extLst>
                    <a:ext uri="{9D8B030D-6E8A-4147-A177-3AD203B41FA5}">
                      <a16:colId xmlns:a16="http://schemas.microsoft.com/office/drawing/2014/main" val="20003"/>
                    </a:ext>
                  </a:extLst>
                </a:gridCol>
                <a:gridCol w="1306286">
                  <a:extLst>
                    <a:ext uri="{9D8B030D-6E8A-4147-A177-3AD203B41FA5}">
                      <a16:colId xmlns:a16="http://schemas.microsoft.com/office/drawing/2014/main" val="20004"/>
                    </a:ext>
                  </a:extLst>
                </a:gridCol>
                <a:gridCol w="1306286">
                  <a:extLst>
                    <a:ext uri="{9D8B030D-6E8A-4147-A177-3AD203B41FA5}">
                      <a16:colId xmlns:a16="http://schemas.microsoft.com/office/drawing/2014/main" val="20005"/>
                    </a:ext>
                  </a:extLst>
                </a:gridCol>
                <a:gridCol w="1306286">
                  <a:extLst>
                    <a:ext uri="{9D8B030D-6E8A-4147-A177-3AD203B41FA5}">
                      <a16:colId xmlns:a16="http://schemas.microsoft.com/office/drawing/2014/main" val="20006"/>
                    </a:ext>
                  </a:extLst>
                </a:gridCol>
              </a:tblGrid>
              <a:tr h="517173">
                <a:tc>
                  <a:txBody>
                    <a:bodyPr/>
                    <a:lstStyle/>
                    <a:p>
                      <a:pPr algn="ctr"/>
                      <a:r>
                        <a:rPr lang="en-US" dirty="0"/>
                        <a:t>SUNDAY</a:t>
                      </a:r>
                      <a:r>
                        <a:rPr lang="en-US" baseline="0" dirty="0"/>
                        <a:t> </a:t>
                      </a:r>
                      <a:endParaRPr lang="en-US" dirty="0"/>
                    </a:p>
                  </a:txBody>
                  <a:tcPr anchor="ctr"/>
                </a:tc>
                <a:tc>
                  <a:txBody>
                    <a:bodyPr/>
                    <a:lstStyle/>
                    <a:p>
                      <a:pPr algn="ctr"/>
                      <a:r>
                        <a:rPr lang="en-US" dirty="0"/>
                        <a:t>MONDAY</a:t>
                      </a:r>
                    </a:p>
                  </a:txBody>
                  <a:tcPr anchor="ctr"/>
                </a:tc>
                <a:tc>
                  <a:txBody>
                    <a:bodyPr/>
                    <a:lstStyle/>
                    <a:p>
                      <a:pPr algn="ctr"/>
                      <a:r>
                        <a:rPr lang="en-US" dirty="0"/>
                        <a:t>TUESDAY </a:t>
                      </a:r>
                    </a:p>
                  </a:txBody>
                  <a:tcPr anchor="ctr"/>
                </a:tc>
                <a:tc>
                  <a:txBody>
                    <a:bodyPr/>
                    <a:lstStyle/>
                    <a:p>
                      <a:pPr algn="ctr"/>
                      <a:r>
                        <a:rPr lang="en-US" dirty="0"/>
                        <a:t>WEDNESDAY</a:t>
                      </a:r>
                    </a:p>
                  </a:txBody>
                  <a:tcPr anchor="ctr"/>
                </a:tc>
                <a:tc>
                  <a:txBody>
                    <a:bodyPr/>
                    <a:lstStyle/>
                    <a:p>
                      <a:pPr algn="ctr"/>
                      <a:r>
                        <a:rPr lang="en-US" dirty="0"/>
                        <a:t>THRUSDAY</a:t>
                      </a:r>
                    </a:p>
                  </a:txBody>
                  <a:tcPr anchor="ctr"/>
                </a:tc>
                <a:tc>
                  <a:txBody>
                    <a:bodyPr/>
                    <a:lstStyle/>
                    <a:p>
                      <a:pPr algn="ctr"/>
                      <a:r>
                        <a:rPr lang="en-US" dirty="0"/>
                        <a:t>FRIDAY</a:t>
                      </a:r>
                    </a:p>
                  </a:txBody>
                  <a:tcPr anchor="ctr"/>
                </a:tc>
                <a:tc>
                  <a:txBody>
                    <a:bodyPr/>
                    <a:lstStyle/>
                    <a:p>
                      <a:pPr algn="ctr"/>
                      <a:r>
                        <a:rPr lang="en-US" dirty="0"/>
                        <a:t>SATURDAY</a:t>
                      </a:r>
                    </a:p>
                  </a:txBody>
                  <a:tcPr anchor="ctr"/>
                </a:tc>
                <a:extLst>
                  <a:ext uri="{0D108BD9-81ED-4DB2-BD59-A6C34878D82A}">
                    <a16:rowId xmlns:a16="http://schemas.microsoft.com/office/drawing/2014/main" val="10000"/>
                  </a:ext>
                </a:extLst>
              </a:tr>
              <a:tr h="429254">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r>
                        <a:rPr lang="en-US" dirty="0"/>
                        <a:t>12</a:t>
                      </a:r>
                    </a:p>
                  </a:txBody>
                  <a:tcPr anchor="ctr"/>
                </a:tc>
                <a:tc>
                  <a:txBody>
                    <a:bodyPr/>
                    <a:lstStyle/>
                    <a:p>
                      <a:pPr algn="ctr"/>
                      <a:r>
                        <a:rPr lang="en-US" dirty="0"/>
                        <a:t>13</a:t>
                      </a:r>
                    </a:p>
                  </a:txBody>
                  <a:tcPr anchor="ctr"/>
                </a:tc>
                <a:tc>
                  <a:txBody>
                    <a:bodyPr/>
                    <a:lstStyle/>
                    <a:p>
                      <a:pPr algn="ctr"/>
                      <a:r>
                        <a:rPr lang="en-US" dirty="0"/>
                        <a:t>14</a:t>
                      </a:r>
                    </a:p>
                  </a:txBody>
                  <a:tcPr anchor="ctr"/>
                </a:tc>
                <a:extLst>
                  <a:ext uri="{0D108BD9-81ED-4DB2-BD59-A6C34878D82A}">
                    <a16:rowId xmlns:a16="http://schemas.microsoft.com/office/drawing/2014/main" val="10001"/>
                  </a:ext>
                </a:extLst>
              </a:tr>
              <a:tr h="576585">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r>
                        <a:rPr lang="en-US" dirty="0"/>
                        <a:t>Instagram</a:t>
                      </a:r>
                      <a:r>
                        <a:rPr lang="en-US" baseline="0" dirty="0"/>
                        <a:t> posts , chats</a:t>
                      </a:r>
                      <a:endParaRPr lang="en-US" dirty="0"/>
                    </a:p>
                  </a:txBody>
                  <a:tcPr anchor="ctr"/>
                </a:tc>
                <a:tc>
                  <a:txBody>
                    <a:bodyPr/>
                    <a:lstStyle/>
                    <a:p>
                      <a:pPr algn="ctr"/>
                      <a:r>
                        <a:rPr lang="en-US" dirty="0"/>
                        <a:t>webinor</a:t>
                      </a:r>
                    </a:p>
                  </a:txBody>
                  <a:tcPr anchor="ctr"/>
                </a:tc>
                <a:tc>
                  <a:txBody>
                    <a:bodyPr/>
                    <a:lstStyle/>
                    <a:p>
                      <a:pPr algn="ctr"/>
                      <a:r>
                        <a:rPr lang="en-US" dirty="0"/>
                        <a:t>Facebook post, reels</a:t>
                      </a:r>
                    </a:p>
                  </a:txBody>
                  <a:tcPr anchor="ctr"/>
                </a:tc>
                <a:extLst>
                  <a:ext uri="{0D108BD9-81ED-4DB2-BD59-A6C34878D82A}">
                    <a16:rowId xmlns:a16="http://schemas.microsoft.com/office/drawing/2014/main" val="10002"/>
                  </a:ext>
                </a:extLst>
              </a:tr>
              <a:tr h="429254">
                <a:tc>
                  <a:txBody>
                    <a:bodyPr/>
                    <a:lstStyle/>
                    <a:p>
                      <a:pPr algn="ctr"/>
                      <a:r>
                        <a:rPr lang="en-US" dirty="0"/>
                        <a:t>15</a:t>
                      </a:r>
                    </a:p>
                  </a:txBody>
                  <a:tcPr anchor="ctr"/>
                </a:tc>
                <a:tc>
                  <a:txBody>
                    <a:bodyPr/>
                    <a:lstStyle/>
                    <a:p>
                      <a:pPr algn="ctr"/>
                      <a:r>
                        <a:rPr lang="en-US" dirty="0"/>
                        <a:t>16</a:t>
                      </a:r>
                    </a:p>
                  </a:txBody>
                  <a:tcPr anchor="ctr"/>
                </a:tc>
                <a:tc>
                  <a:txBody>
                    <a:bodyPr/>
                    <a:lstStyle/>
                    <a:p>
                      <a:pPr algn="ctr"/>
                      <a:r>
                        <a:rPr lang="en-US" dirty="0"/>
                        <a:t>17</a:t>
                      </a:r>
                    </a:p>
                  </a:txBody>
                  <a:tcPr anchor="ctr"/>
                </a:tc>
                <a:tc>
                  <a:txBody>
                    <a:bodyPr/>
                    <a:lstStyle/>
                    <a:p>
                      <a:pPr algn="ctr"/>
                      <a:r>
                        <a:rPr lang="en-US" dirty="0"/>
                        <a:t>18</a:t>
                      </a:r>
                    </a:p>
                  </a:txBody>
                  <a:tcPr anchor="ctr"/>
                </a:tc>
                <a:tc>
                  <a:txBody>
                    <a:bodyPr/>
                    <a:lstStyle/>
                    <a:p>
                      <a:pPr algn="ctr"/>
                      <a:r>
                        <a:rPr lang="en-US" dirty="0"/>
                        <a:t>19</a:t>
                      </a:r>
                    </a:p>
                  </a:txBody>
                  <a:tcPr anchor="ctr"/>
                </a:tc>
                <a:tc>
                  <a:txBody>
                    <a:bodyPr/>
                    <a:lstStyle/>
                    <a:p>
                      <a:pPr algn="ctr"/>
                      <a:r>
                        <a:rPr lang="en-US" dirty="0"/>
                        <a:t>20</a:t>
                      </a:r>
                    </a:p>
                  </a:txBody>
                  <a:tcPr anchor="ctr"/>
                </a:tc>
                <a:tc>
                  <a:txBody>
                    <a:bodyPr/>
                    <a:lstStyle/>
                    <a:p>
                      <a:pPr algn="ctr"/>
                      <a:r>
                        <a:rPr lang="en-US" dirty="0"/>
                        <a:t>21</a:t>
                      </a:r>
                    </a:p>
                  </a:txBody>
                  <a:tcPr anchor="ctr"/>
                </a:tc>
                <a:extLst>
                  <a:ext uri="{0D108BD9-81ED-4DB2-BD59-A6C34878D82A}">
                    <a16:rowId xmlns:a16="http://schemas.microsoft.com/office/drawing/2014/main" val="10003"/>
                  </a:ext>
                </a:extLst>
              </a:tr>
              <a:tr h="730127">
                <a:tc>
                  <a:txBody>
                    <a:bodyPr/>
                    <a:lstStyle/>
                    <a:p>
                      <a:pPr algn="ctr"/>
                      <a:endParaRPr lang="en-US" dirty="0"/>
                    </a:p>
                  </a:txBody>
                  <a:tcPr anchor="ctr"/>
                </a:tc>
                <a:tc>
                  <a:txBody>
                    <a:bodyPr/>
                    <a:lstStyle/>
                    <a:p>
                      <a:pPr algn="ctr"/>
                      <a:r>
                        <a:rPr lang="en-US" dirty="0"/>
                        <a:t>campaign</a:t>
                      </a:r>
                    </a:p>
                  </a:txBody>
                  <a:tcPr anchor="ctr"/>
                </a:tc>
                <a:tc>
                  <a:txBody>
                    <a:bodyPr/>
                    <a:lstStyle/>
                    <a:p>
                      <a:pPr algn="ctr"/>
                      <a:r>
                        <a:rPr lang="en-US" dirty="0"/>
                        <a:t>Group engagement</a:t>
                      </a:r>
                    </a:p>
                  </a:txBody>
                  <a:tcPr anchor="ctr"/>
                </a:tc>
                <a:tc>
                  <a:txBody>
                    <a:bodyPr/>
                    <a:lstStyle/>
                    <a:p>
                      <a:pPr algn="ctr"/>
                      <a:r>
                        <a:rPr lang="en-US" dirty="0"/>
                        <a:t>New blog</a:t>
                      </a:r>
                    </a:p>
                  </a:txBody>
                  <a:tcPr anchor="ctr"/>
                </a:tc>
                <a:tc>
                  <a:txBody>
                    <a:bodyPr/>
                    <a:lstStyle/>
                    <a:p>
                      <a:pPr algn="ctr"/>
                      <a:r>
                        <a:rPr lang="en-US" dirty="0"/>
                        <a:t>Twitter chat</a:t>
                      </a:r>
                    </a:p>
                  </a:txBody>
                  <a:tcPr anchor="ctr"/>
                </a:tc>
                <a:tc>
                  <a:txBody>
                    <a:bodyPr/>
                    <a:lstStyle/>
                    <a:p>
                      <a:pPr algn="ctr"/>
                      <a:r>
                        <a:rPr lang="en-US" dirty="0"/>
                        <a:t>Connecting customers</a:t>
                      </a:r>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Product launch</a:t>
                      </a:r>
                    </a:p>
                    <a:p>
                      <a:pPr algn="ctr"/>
                      <a:endParaRPr lang="en-US" dirty="0"/>
                    </a:p>
                  </a:txBody>
                  <a:tcPr anchor="ctr"/>
                </a:tc>
                <a:extLst>
                  <a:ext uri="{0D108BD9-81ED-4DB2-BD59-A6C34878D82A}">
                    <a16:rowId xmlns:a16="http://schemas.microsoft.com/office/drawing/2014/main" val="10004"/>
                  </a:ext>
                </a:extLst>
              </a:tr>
              <a:tr h="429254">
                <a:tc>
                  <a:txBody>
                    <a:bodyPr/>
                    <a:lstStyle/>
                    <a:p>
                      <a:pPr algn="ctr"/>
                      <a:r>
                        <a:rPr lang="en-US" dirty="0"/>
                        <a:t>22</a:t>
                      </a:r>
                    </a:p>
                  </a:txBody>
                  <a:tcPr anchor="ctr"/>
                </a:tc>
                <a:tc>
                  <a:txBody>
                    <a:bodyPr/>
                    <a:lstStyle/>
                    <a:p>
                      <a:pPr algn="ctr"/>
                      <a:r>
                        <a:rPr lang="en-US" dirty="0"/>
                        <a:t>23</a:t>
                      </a:r>
                    </a:p>
                  </a:txBody>
                  <a:tcPr anchor="ctr"/>
                </a:tc>
                <a:tc>
                  <a:txBody>
                    <a:bodyPr/>
                    <a:lstStyle/>
                    <a:p>
                      <a:pPr algn="ctr"/>
                      <a:r>
                        <a:rPr lang="en-US" dirty="0"/>
                        <a:t>24</a:t>
                      </a:r>
                    </a:p>
                  </a:txBody>
                  <a:tcPr anchor="ctr"/>
                </a:tc>
                <a:tc>
                  <a:txBody>
                    <a:bodyPr/>
                    <a:lstStyle/>
                    <a:p>
                      <a:pPr algn="ctr"/>
                      <a:r>
                        <a:rPr lang="en-US" dirty="0"/>
                        <a:t>25</a:t>
                      </a:r>
                    </a:p>
                  </a:txBody>
                  <a:tcPr anchor="ctr"/>
                </a:tc>
                <a:tc>
                  <a:txBody>
                    <a:bodyPr/>
                    <a:lstStyle/>
                    <a:p>
                      <a:pPr algn="ctr"/>
                      <a:r>
                        <a:rPr lang="en-US" dirty="0"/>
                        <a:t>26</a:t>
                      </a:r>
                    </a:p>
                  </a:txBody>
                  <a:tcPr anchor="ctr"/>
                </a:tc>
                <a:tc>
                  <a:txBody>
                    <a:bodyPr/>
                    <a:lstStyle/>
                    <a:p>
                      <a:pPr algn="ctr"/>
                      <a:r>
                        <a:rPr lang="en-US" dirty="0"/>
                        <a:t>27</a:t>
                      </a:r>
                    </a:p>
                  </a:txBody>
                  <a:tcPr anchor="ctr"/>
                </a:tc>
                <a:tc>
                  <a:txBody>
                    <a:bodyPr/>
                    <a:lstStyle/>
                    <a:p>
                      <a:pPr algn="ctr"/>
                      <a:r>
                        <a:rPr lang="en-US" dirty="0"/>
                        <a:t>28</a:t>
                      </a:r>
                    </a:p>
                  </a:txBody>
                  <a:tcPr anchor="ctr"/>
                </a:tc>
                <a:extLst>
                  <a:ext uri="{0D108BD9-81ED-4DB2-BD59-A6C34878D82A}">
                    <a16:rowId xmlns:a16="http://schemas.microsoft.com/office/drawing/2014/main" val="10005"/>
                  </a:ext>
                </a:extLst>
              </a:tr>
              <a:tr h="429254">
                <a:tc>
                  <a:txBody>
                    <a:bodyPr/>
                    <a:lstStyle/>
                    <a:p>
                      <a:pPr algn="ctr"/>
                      <a:endParaRPr lang="en-US" dirty="0"/>
                    </a:p>
                  </a:txBody>
                  <a:tcPr anchor="ctr"/>
                </a:tc>
                <a:tc>
                  <a:txBody>
                    <a:bodyPr/>
                    <a:lstStyle/>
                    <a:p>
                      <a:pPr algn="ctr"/>
                      <a:r>
                        <a:rPr lang="en-US" dirty="0"/>
                        <a:t>HOLIDAY</a:t>
                      </a:r>
                    </a:p>
                  </a:txBody>
                  <a:tcPr anchor="ctr"/>
                </a:tc>
                <a:tc>
                  <a:txBody>
                    <a:bodyPr/>
                    <a:lstStyle/>
                    <a:p>
                      <a:pPr algn="ctr"/>
                      <a:r>
                        <a:rPr lang="en-US" dirty="0"/>
                        <a:t>HOLIDAY</a:t>
                      </a:r>
                    </a:p>
                  </a:txBody>
                  <a:tcPr anchor="ctr"/>
                </a:tc>
                <a:tc>
                  <a:txBody>
                    <a:bodyPr/>
                    <a:lstStyle/>
                    <a:p>
                      <a:pPr algn="ctr"/>
                      <a:r>
                        <a:rPr lang="en-US" dirty="0"/>
                        <a:t>HOLIDAY</a:t>
                      </a:r>
                    </a:p>
                  </a:txBody>
                  <a:tcPr anchor="ctr"/>
                </a:tc>
                <a:tc>
                  <a:txBody>
                    <a:bodyPr/>
                    <a:lstStyle/>
                    <a:p>
                      <a:pPr algn="ctr"/>
                      <a:r>
                        <a:rPr lang="en-US" dirty="0"/>
                        <a:t>Update blogs</a:t>
                      </a:r>
                    </a:p>
                  </a:txBody>
                  <a:tcPr anchor="ctr"/>
                </a:tc>
                <a:tc>
                  <a:txBody>
                    <a:bodyPr/>
                    <a:lstStyle/>
                    <a:p>
                      <a:pPr algn="ctr"/>
                      <a:r>
                        <a:rPr lang="en-US" dirty="0"/>
                        <a:t>E-book</a:t>
                      </a:r>
                    </a:p>
                  </a:txBody>
                  <a:tcPr anchor="ctr"/>
                </a:tc>
                <a:tc>
                  <a:txBody>
                    <a:bodyPr/>
                    <a:lstStyle/>
                    <a:p>
                      <a:pPr algn="ctr"/>
                      <a:r>
                        <a:rPr lang="en-US" dirty="0"/>
                        <a:t>Curated content</a:t>
                      </a:r>
                    </a:p>
                  </a:txBody>
                  <a:tcPr anchor="ctr"/>
                </a:tc>
                <a:extLst>
                  <a:ext uri="{0D108BD9-81ED-4DB2-BD59-A6C34878D82A}">
                    <a16:rowId xmlns:a16="http://schemas.microsoft.com/office/drawing/2014/main" val="10006"/>
                  </a:ext>
                </a:extLst>
              </a:tr>
              <a:tr h="429254">
                <a:tc>
                  <a:txBody>
                    <a:bodyPr/>
                    <a:lstStyle/>
                    <a:p>
                      <a:pPr algn="ctr"/>
                      <a:r>
                        <a:rPr lang="en-US" dirty="0"/>
                        <a:t>29</a:t>
                      </a:r>
                    </a:p>
                  </a:txBody>
                  <a:tcPr anchor="ctr"/>
                </a:tc>
                <a:tc>
                  <a:txBody>
                    <a:bodyPr/>
                    <a:lstStyle/>
                    <a:p>
                      <a:pPr algn="ctr"/>
                      <a:r>
                        <a:rPr lang="en-US" dirty="0"/>
                        <a:t>30</a:t>
                      </a:r>
                    </a:p>
                  </a:txBody>
                  <a:tcPr anchor="ctr"/>
                </a:tc>
                <a:tc>
                  <a:txBody>
                    <a:bodyPr/>
                    <a:lstStyle/>
                    <a:p>
                      <a:pPr algn="ctr"/>
                      <a:r>
                        <a:rPr lang="en-US" dirty="0"/>
                        <a:t>31</a:t>
                      </a:r>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10007"/>
                  </a:ext>
                </a:extLst>
              </a:tr>
              <a:tr h="429254">
                <a:tc>
                  <a:txBody>
                    <a:bodyPr/>
                    <a:lstStyle/>
                    <a:p>
                      <a:pPr algn="ctr"/>
                      <a:endParaRPr lang="en-US" dirty="0"/>
                    </a:p>
                  </a:txBody>
                  <a:tcPr anchor="ctr"/>
                </a:tc>
                <a:tc>
                  <a:txBody>
                    <a:bodyPr/>
                    <a:lstStyle/>
                    <a:p>
                      <a:pPr algn="ctr"/>
                      <a:r>
                        <a:rPr lang="en-US" dirty="0"/>
                        <a:t>Employee</a:t>
                      </a:r>
                      <a:r>
                        <a:rPr lang="en-US" baseline="0" dirty="0"/>
                        <a:t> connection</a:t>
                      </a:r>
                      <a:endParaRPr lang="en-US" dirty="0"/>
                    </a:p>
                  </a:txBody>
                  <a:tcPr anchor="ctr"/>
                </a:tc>
                <a:tc>
                  <a:txBody>
                    <a:bodyPr/>
                    <a:lstStyle/>
                    <a:p>
                      <a:pPr algn="ctr"/>
                      <a:r>
                        <a:rPr lang="en-US" dirty="0"/>
                        <a:t>Customer connection </a:t>
                      </a:r>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u="sng" dirty="0"/>
              <a:t>MARKETING STRATEGIES</a:t>
            </a:r>
            <a:endParaRPr b="1" u="sng"/>
          </a:p>
        </p:txBody>
      </p:sp>
      <p:sp>
        <p:nvSpPr>
          <p:cNvPr id="8" name="Google Shape;368;p37"/>
          <p:cNvSpPr txBox="1">
            <a:spLocks/>
          </p:cNvSpPr>
          <p:nvPr/>
        </p:nvSpPr>
        <p:spPr>
          <a:xfrm>
            <a:off x="0" y="1047750"/>
            <a:ext cx="8991600" cy="3886200"/>
          </a:xfrm>
          <a:prstGeom prst="rect">
            <a:avLst/>
          </a:prstGeom>
        </p:spPr>
        <p:txBody>
          <a:bodyPr spcFirstLastPara="1" wrap="square" lIns="91425" tIns="91425" rIns="91425" bIns="91425" anchor="ctr" anchorCtr="0">
            <a:noAutofit/>
          </a:bodyPr>
          <a:lstStyle/>
          <a:p>
            <a:pPr lvl="0"/>
            <a:r>
              <a:rPr lang="en-US" sz="1200" dirty="0">
                <a:solidFill>
                  <a:schemeClr val="bg1"/>
                </a:solidFill>
              </a:rPr>
              <a:t>Allen Solly is a well-known clothing brand that is part of Aditya Birla Fashion and Retail Limited. As of my last knowledge update in September 2021, Allen Solly has used various marketing strategies to establish its brand presence and connect with its target audience. These strategies may have evolved since then, but here are some common marketing strategies they have employed:</a:t>
            </a:r>
          </a:p>
          <a:p>
            <a:pPr marL="228600" lvl="0" indent="-228600">
              <a:buAutoNum type="arabicPeriod"/>
            </a:pPr>
            <a:r>
              <a:rPr lang="en-US" sz="1200" dirty="0">
                <a:solidFill>
                  <a:schemeClr val="bg1"/>
                </a:solidFill>
              </a:rPr>
              <a:t>Lifestyle Branding: Allen Solly has positioned itself as a lifestyle brand, emphasizing not just clothing but a way of life. They often showcase their products in lifestyle contexts to create an aspirational image.</a:t>
            </a:r>
          </a:p>
          <a:p>
            <a:pPr marL="228600" lvl="0" indent="-228600">
              <a:buAutoNum type="arabicPeriod"/>
            </a:pPr>
            <a:r>
              <a:rPr lang="en-US" sz="1200" dirty="0">
                <a:solidFill>
                  <a:schemeClr val="bg1"/>
                </a:solidFill>
              </a:rPr>
              <a:t>2. Innovative Product Lines: The brand is known for introducing innovative product lines and collections to keep customers engaged and interested in their offerings.</a:t>
            </a:r>
          </a:p>
          <a:p>
            <a:pPr marL="228600" lvl="0" indent="-228600">
              <a:buAutoNum type="arabicPeriod"/>
            </a:pPr>
            <a:r>
              <a:rPr lang="en-US" sz="1200" dirty="0">
                <a:solidFill>
                  <a:schemeClr val="bg1"/>
                </a:solidFill>
              </a:rPr>
              <a:t>3. Retail Presence: Allen Solly has a significant retail presence, with exclusive brand stores and shop-in-shops in prominent locations. This helps in creating visibility and accessibility.</a:t>
            </a:r>
          </a:p>
          <a:p>
            <a:pPr marL="228600" lvl="0" indent="-228600">
              <a:buAutoNum type="arabicPeriod"/>
            </a:pPr>
            <a:r>
              <a:rPr lang="en-US" sz="1200" dirty="0">
                <a:solidFill>
                  <a:schemeClr val="bg1"/>
                </a:solidFill>
              </a:rPr>
              <a:t>4. Digital Marketing: Like many fashion brands, Allen Solly utilizes digital marketing channels such as social media, email marketing, and e-commerce platforms to reach a wider audience and engage with customers.</a:t>
            </a:r>
          </a:p>
          <a:p>
            <a:pPr marL="228600" lvl="0" indent="-228600">
              <a:buAutoNum type="arabicPeriod"/>
            </a:pPr>
            <a:r>
              <a:rPr lang="en-US" sz="1200" dirty="0">
                <a:solidFill>
                  <a:schemeClr val="bg1"/>
                </a:solidFill>
              </a:rPr>
              <a:t>5. Influencer Marketing: Partnering with influencers and fashion bloggers to showcase their products and create a buzz around new collections is a common marketing strategy.</a:t>
            </a:r>
          </a:p>
          <a:p>
            <a:pPr marL="228600" lvl="0" indent="-228600">
              <a:buAutoNum type="arabicPeriod"/>
            </a:pPr>
            <a:r>
              <a:rPr lang="en-US" sz="1200" dirty="0">
                <a:solidFill>
                  <a:schemeClr val="bg1"/>
                </a:solidFill>
              </a:rPr>
              <a:t>6. Seasonal Campaigns: They often run seasonal campaigns and promotions to coincide with fashion trends and holidays to boost sales and attract customers.</a:t>
            </a:r>
          </a:p>
          <a:p>
            <a:pPr marL="228600" lvl="0" indent="-228600">
              <a:buAutoNum type="arabicPeriod"/>
            </a:pPr>
            <a:r>
              <a:rPr lang="en-US" sz="1200" dirty="0">
                <a:solidFill>
                  <a:schemeClr val="bg1"/>
                </a:solidFill>
              </a:rPr>
              <a:t>7. Customer Engagement: Allen Solly places importance on engaging with customers through events, contests, and interactive campaigns to foster brand loyalty.</a:t>
            </a:r>
          </a:p>
          <a:p>
            <a:pPr marL="228600" lvl="0" indent="-228600">
              <a:buAutoNum type="arabicPeriod"/>
            </a:pPr>
            <a:r>
              <a:rPr lang="en-US" sz="1200" dirty="0">
                <a:solidFill>
                  <a:schemeClr val="bg1"/>
                </a:solidFill>
              </a:rPr>
              <a:t>8. Sustainability Initiatives: Eco-friendly and sustainable fashion is gaining importance, and Allen Solly has incorporated sustainability initiatives into its marketing to appeal to environmentally conscious consumers.</a:t>
            </a:r>
          </a:p>
          <a:p>
            <a:pPr marL="228600" lvl="0" indent="-228600">
              <a:buAutoNum type="arabicPeriod"/>
            </a:pPr>
            <a:r>
              <a:rPr lang="en-US" sz="1200" dirty="0">
                <a:solidFill>
                  <a:schemeClr val="bg1"/>
                </a:solidFill>
              </a:rPr>
              <a:t>9. Collaborations: The brand has collaborated with other designers and brands to create limited-edition collections, attracting fans of those designers and reaching a broader market.</a:t>
            </a:r>
            <a:endParaRPr kumimoji="0" lang="en-US" sz="120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u="sng" dirty="0"/>
              <a:t>INSTAGRAM STORY</a:t>
            </a:r>
            <a:endParaRPr b="1" u="sng"/>
          </a:p>
        </p:txBody>
      </p:sp>
      <p:pic>
        <p:nvPicPr>
          <p:cNvPr id="5123" name="Picture 3"/>
          <p:cNvPicPr>
            <a:picLocks noChangeAspect="1" noChangeArrowheads="1"/>
          </p:cNvPicPr>
          <p:nvPr/>
        </p:nvPicPr>
        <p:blipFill>
          <a:blip r:embed="rId3"/>
          <a:srcRect/>
          <a:stretch>
            <a:fillRect/>
          </a:stretch>
        </p:blipFill>
        <p:spPr bwMode="auto">
          <a:xfrm>
            <a:off x="5105400" y="1123950"/>
            <a:ext cx="2952750" cy="3733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2">
            <a:extLst>
              <a:ext uri="{FF2B5EF4-FFF2-40B4-BE49-F238E27FC236}">
                <a16:creationId xmlns:a16="http://schemas.microsoft.com/office/drawing/2014/main" id="{7424ACDE-C9E9-9923-E9C3-91742391239B}"/>
              </a:ext>
            </a:extLst>
          </p:cNvPr>
          <p:cNvPicPr>
            <a:picLocks noChangeAspect="1"/>
          </p:cNvPicPr>
          <p:nvPr/>
        </p:nvPicPr>
        <p:blipFill>
          <a:blip r:embed="rId4"/>
          <a:stretch>
            <a:fillRect/>
          </a:stretch>
        </p:blipFill>
        <p:spPr>
          <a:xfrm>
            <a:off x="1388836" y="1211444"/>
            <a:ext cx="2247900" cy="3558811"/>
          </a:xfrm>
          <a:prstGeom prst="roundRect">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u="sng" dirty="0"/>
              <a:t>INSTAGRAM STORY</a:t>
            </a:r>
            <a:endParaRPr b="1" u="sng"/>
          </a:p>
        </p:txBody>
      </p:sp>
      <p:pic>
        <p:nvPicPr>
          <p:cNvPr id="4100" name="Picture 4"/>
          <p:cNvPicPr>
            <a:picLocks noChangeAspect="1" noChangeArrowheads="1"/>
          </p:cNvPicPr>
          <p:nvPr/>
        </p:nvPicPr>
        <p:blipFill>
          <a:blip r:embed="rId3"/>
          <a:srcRect/>
          <a:stretch>
            <a:fillRect/>
          </a:stretch>
        </p:blipFill>
        <p:spPr bwMode="auto">
          <a:xfrm>
            <a:off x="1447800" y="1200149"/>
            <a:ext cx="2590800" cy="36576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101" name="Picture 5"/>
          <p:cNvPicPr>
            <a:picLocks noChangeAspect="1" noChangeArrowheads="1"/>
          </p:cNvPicPr>
          <p:nvPr/>
        </p:nvPicPr>
        <p:blipFill>
          <a:blip r:embed="rId4"/>
          <a:srcRect/>
          <a:stretch>
            <a:fillRect/>
          </a:stretch>
        </p:blipFill>
        <p:spPr bwMode="auto">
          <a:xfrm>
            <a:off x="5029200" y="1276350"/>
            <a:ext cx="2743200" cy="3505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u="sng" dirty="0"/>
              <a:t>POSTER</a:t>
            </a:r>
            <a:endParaRPr b="1" u="sng"/>
          </a:p>
        </p:txBody>
      </p:sp>
      <p:pic>
        <p:nvPicPr>
          <p:cNvPr id="7170" name="Picture 2" descr="allen-solly-est-1744-flexible-new-extreme-comfy-chinos-ad-deccan-chronicle-hyderabad.  Check out more Apparel &amp; Accessories Advertiseme… | Allen solly, Comfy,  Chinos"/>
          <p:cNvPicPr>
            <a:picLocks noChangeAspect="1" noChangeArrowheads="1"/>
          </p:cNvPicPr>
          <p:nvPr/>
        </p:nvPicPr>
        <p:blipFill>
          <a:blip r:embed="rId3"/>
          <a:srcRect/>
          <a:stretch>
            <a:fillRect/>
          </a:stretch>
        </p:blipFill>
        <p:spPr bwMode="auto">
          <a:xfrm>
            <a:off x="2819401" y="971550"/>
            <a:ext cx="3733800" cy="417195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grpSp>
        <p:nvGrpSpPr>
          <p:cNvPr id="2" name="Google Shape;330;p34"/>
          <p:cNvGrpSpPr/>
          <p:nvPr/>
        </p:nvGrpSpPr>
        <p:grpSpPr>
          <a:xfrm>
            <a:off x="121375" y="783504"/>
            <a:ext cx="3405099" cy="4359994"/>
            <a:chOff x="121375" y="783504"/>
            <a:chExt cx="3405099" cy="4359994"/>
          </a:xfrm>
        </p:grpSpPr>
        <p:pic>
          <p:nvPicPr>
            <p:cNvPr id="331" name="Google Shape;331;p34"/>
            <p:cNvPicPr preferRelativeResize="0"/>
            <p:nvPr/>
          </p:nvPicPr>
          <p:blipFill>
            <a:blip r:embed="rId3">
              <a:alphaModFix/>
            </a:blip>
            <a:stretch>
              <a:fillRect/>
            </a:stretch>
          </p:blipFill>
          <p:spPr>
            <a:xfrm>
              <a:off x="121375" y="2521874"/>
              <a:ext cx="1839450" cy="2621624"/>
            </a:xfrm>
            <a:prstGeom prst="rect">
              <a:avLst/>
            </a:prstGeom>
            <a:noFill/>
            <a:ln>
              <a:noFill/>
            </a:ln>
          </p:spPr>
        </p:pic>
        <p:pic>
          <p:nvPicPr>
            <p:cNvPr id="332" name="Google Shape;332;p34"/>
            <p:cNvPicPr preferRelativeResize="0"/>
            <p:nvPr/>
          </p:nvPicPr>
          <p:blipFill>
            <a:blip r:embed="rId4">
              <a:alphaModFix/>
            </a:blip>
            <a:stretch>
              <a:fillRect/>
            </a:stretch>
          </p:blipFill>
          <p:spPr>
            <a:xfrm rot="2255510">
              <a:off x="2089928" y="1954584"/>
              <a:ext cx="1436546" cy="1310183"/>
            </a:xfrm>
            <a:prstGeom prst="rect">
              <a:avLst/>
            </a:prstGeom>
            <a:noFill/>
            <a:ln>
              <a:noFill/>
            </a:ln>
          </p:spPr>
        </p:pic>
        <p:pic>
          <p:nvPicPr>
            <p:cNvPr id="333" name="Google Shape;333;p34"/>
            <p:cNvPicPr preferRelativeResize="0"/>
            <p:nvPr/>
          </p:nvPicPr>
          <p:blipFill>
            <a:blip r:embed="rId5">
              <a:alphaModFix/>
            </a:blip>
            <a:stretch>
              <a:fillRect/>
            </a:stretch>
          </p:blipFill>
          <p:spPr>
            <a:xfrm>
              <a:off x="1573582" y="783504"/>
              <a:ext cx="960198" cy="875725"/>
            </a:xfrm>
            <a:prstGeom prst="rect">
              <a:avLst/>
            </a:prstGeom>
            <a:noFill/>
            <a:ln>
              <a:noFill/>
            </a:ln>
          </p:spPr>
        </p:pic>
        <p:pic>
          <p:nvPicPr>
            <p:cNvPr id="334" name="Google Shape;334;p34"/>
            <p:cNvPicPr preferRelativeResize="0"/>
            <p:nvPr/>
          </p:nvPicPr>
          <p:blipFill rotWithShape="1">
            <a:blip r:embed="rId6">
              <a:alphaModFix/>
            </a:blip>
            <a:srcRect l="18505" r="23864"/>
            <a:stretch/>
          </p:blipFill>
          <p:spPr>
            <a:xfrm rot="933730">
              <a:off x="474769" y="1332937"/>
              <a:ext cx="650736" cy="1029780"/>
            </a:xfrm>
            <a:prstGeom prst="rect">
              <a:avLst/>
            </a:prstGeom>
            <a:noFill/>
            <a:ln>
              <a:noFill/>
            </a:ln>
          </p:spPr>
        </p:pic>
      </p:grpSp>
      <p:sp>
        <p:nvSpPr>
          <p:cNvPr id="335" name="Google Shape;335;p34"/>
          <p:cNvSpPr txBox="1">
            <a:spLocks noGrp="1"/>
          </p:cNvSpPr>
          <p:nvPr>
            <p:ph type="ctrTitle"/>
          </p:nvPr>
        </p:nvSpPr>
        <p:spPr>
          <a:xfrm>
            <a:off x="4114800" y="438150"/>
            <a:ext cx="4316100" cy="9204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b="1" dirty="0">
                <a:solidFill>
                  <a:schemeClr val="accent1">
                    <a:lumMod val="90000"/>
                  </a:schemeClr>
                </a:solidFill>
              </a:rPr>
              <a:t>ALLEN SOLLY</a:t>
            </a:r>
            <a:endParaRPr sz="4400" b="1">
              <a:solidFill>
                <a:schemeClr val="accent1">
                  <a:lumMod val="90000"/>
                </a:schemeClr>
              </a:solidFill>
            </a:endParaRPr>
          </a:p>
        </p:txBody>
      </p:sp>
      <p:pic>
        <p:nvPicPr>
          <p:cNvPr id="1026" name="Picture 2"/>
          <p:cNvPicPr>
            <a:picLocks noChangeAspect="1" noChangeArrowheads="1"/>
          </p:cNvPicPr>
          <p:nvPr/>
        </p:nvPicPr>
        <p:blipFill>
          <a:blip r:embed="rId7"/>
          <a:srcRect/>
          <a:stretch>
            <a:fillRect/>
          </a:stretch>
        </p:blipFill>
        <p:spPr bwMode="auto">
          <a:xfrm>
            <a:off x="6966640" y="2328635"/>
            <a:ext cx="1828800" cy="2057400"/>
          </a:xfrm>
          <a:prstGeom prst="rect">
            <a:avLst/>
          </a:prstGeom>
          <a:noFill/>
          <a:ln w="9525">
            <a:noFill/>
            <a:miter lim="800000"/>
            <a:headEnd/>
            <a:tailEnd/>
          </a:ln>
          <a:effectLst/>
        </p:spPr>
      </p:pic>
      <p:sp>
        <p:nvSpPr>
          <p:cNvPr id="6" name="Google Shape;336;p34">
            <a:extLst>
              <a:ext uri="{FF2B5EF4-FFF2-40B4-BE49-F238E27FC236}">
                <a16:creationId xmlns:a16="http://schemas.microsoft.com/office/drawing/2014/main" id="{19DC6BF0-F12D-29D7-34EB-73D9F6596421}"/>
              </a:ext>
            </a:extLst>
          </p:cNvPr>
          <p:cNvSpPr txBox="1">
            <a:spLocks/>
          </p:cNvSpPr>
          <p:nvPr/>
        </p:nvSpPr>
        <p:spPr>
          <a:xfrm>
            <a:off x="4364688" y="1455076"/>
            <a:ext cx="2514600" cy="259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Advent Pro"/>
              <a:buNone/>
              <a:defRPr sz="1600" b="0" i="0" u="none" strike="noStrike" cap="none">
                <a:solidFill>
                  <a:schemeClr val="lt1"/>
                </a:solidFill>
                <a:latin typeface="Advent Pro"/>
                <a:ea typeface="Advent Pro"/>
                <a:cs typeface="Advent Pro"/>
                <a:sym typeface="Advent Pro"/>
              </a:defRPr>
            </a:lvl1pPr>
            <a:lvl2pPr marL="914400" marR="0" lvl="1" indent="-317500" algn="ctr" rtl="0">
              <a:lnSpc>
                <a:spcPct val="100000"/>
              </a:lnSpc>
              <a:spcBef>
                <a:spcPts val="0"/>
              </a:spcBef>
              <a:spcAft>
                <a:spcPts val="0"/>
              </a:spcAft>
              <a:buClr>
                <a:schemeClr val="lt1"/>
              </a:buClr>
              <a:buSzPts val="1800"/>
              <a:buFont typeface="Advent Pro"/>
              <a:buNone/>
              <a:defRPr sz="1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800"/>
              <a:buFont typeface="Advent Pro"/>
              <a:buNone/>
              <a:defRPr sz="1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800"/>
              <a:buFont typeface="Advent Pro"/>
              <a:buNone/>
              <a:defRPr sz="1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800"/>
              <a:buFont typeface="Advent Pro"/>
              <a:buNone/>
              <a:defRPr sz="1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800"/>
              <a:buFont typeface="Advent Pro"/>
              <a:buNone/>
              <a:defRPr sz="1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800"/>
              <a:buFont typeface="Advent Pro"/>
              <a:buNone/>
              <a:defRPr sz="1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800"/>
              <a:buFont typeface="Advent Pro"/>
              <a:buNone/>
              <a:defRPr sz="1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800"/>
              <a:buFont typeface="Advent Pro"/>
              <a:buNone/>
              <a:defRPr sz="1800" b="0" i="0" u="none" strike="noStrike" cap="none">
                <a:solidFill>
                  <a:schemeClr val="lt1"/>
                </a:solidFill>
                <a:latin typeface="Advent Pro"/>
                <a:ea typeface="Advent Pro"/>
                <a:cs typeface="Advent Pro"/>
                <a:sym typeface="Advent Pro"/>
              </a:defRPr>
            </a:lvl9pPr>
          </a:lstStyle>
          <a:p>
            <a:pPr marL="0" indent="0"/>
            <a:r>
              <a:rPr lang="en-US" dirty="0">
                <a:solidFill>
                  <a:schemeClr val="bg2"/>
                </a:solidFill>
              </a:rPr>
              <a:t>INSTAGRAM URL :-</a:t>
            </a:r>
          </a:p>
          <a:p>
            <a:pPr marL="0" indent="0"/>
            <a:endParaRPr lang="en-US" dirty="0">
              <a:solidFill>
                <a:schemeClr val="bg2"/>
              </a:solidFill>
            </a:endParaRPr>
          </a:p>
          <a:p>
            <a:pPr marL="0" indent="0"/>
            <a:endParaRPr lang="en-US" dirty="0">
              <a:solidFill>
                <a:schemeClr val="bg2"/>
              </a:solidFill>
            </a:endParaRPr>
          </a:p>
          <a:p>
            <a:pPr marL="0" indent="0"/>
            <a:r>
              <a:rPr lang="en-IN" dirty="0">
                <a:solidFill>
                  <a:schemeClr val="bg2"/>
                </a:solidFill>
                <a:hlinkClick r:id="rId8">
                  <a:extLst>
                    <a:ext uri="{A12FA001-AC4F-418D-AE19-62706E023703}">
                      <ahyp:hlinkClr xmlns:ahyp="http://schemas.microsoft.com/office/drawing/2018/hyperlinkcolor" val="tx"/>
                    </a:ext>
                  </a:extLst>
                </a:hlinkClick>
              </a:rPr>
              <a:t>https://instagram.com/_fashion_fanatic_?igshid=OGQ5ZDc2ODk2ZA==</a:t>
            </a:r>
            <a:endParaRPr lang="en-IN" dirty="0">
              <a:solidFill>
                <a:schemeClr val="bg2"/>
              </a:solidFill>
            </a:endParaRPr>
          </a:p>
          <a:p>
            <a:pPr marL="0" indent="0"/>
            <a:endParaRPr lang="en-IN" dirty="0">
              <a:solidFill>
                <a:schemeClr val="bg2"/>
              </a:solidFill>
            </a:endParaRPr>
          </a:p>
          <a:p>
            <a:pPr marL="0" indent="0"/>
            <a:endParaRPr lang="en-US" dirty="0">
              <a:solidFill>
                <a:schemeClr val="bg2"/>
              </a:solidFill>
            </a:endParaRPr>
          </a:p>
        </p:txBody>
      </p:sp>
      <p:sp>
        <p:nvSpPr>
          <p:cNvPr id="11" name="Google Shape;335;p34">
            <a:extLst>
              <a:ext uri="{FF2B5EF4-FFF2-40B4-BE49-F238E27FC236}">
                <a16:creationId xmlns:a16="http://schemas.microsoft.com/office/drawing/2014/main" id="{EE010AF0-A460-59D2-7872-6E8287B01542}"/>
              </a:ext>
            </a:extLst>
          </p:cNvPr>
          <p:cNvSpPr txBox="1">
            <a:spLocks/>
          </p:cNvSpPr>
          <p:nvPr/>
        </p:nvSpPr>
        <p:spPr>
          <a:xfrm>
            <a:off x="4267200" y="590550"/>
            <a:ext cx="4316100" cy="920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700"/>
              <a:buFont typeface="Space Grotesk"/>
              <a:buNone/>
              <a:defRPr sz="57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rgbClr val="191919"/>
              </a:buClr>
              <a:buSzPts val="5200"/>
              <a:buFont typeface="Space Grotesk"/>
              <a:buNone/>
              <a:defRPr sz="5200" b="1" i="0" u="none" strike="noStrike" cap="none">
                <a:solidFill>
                  <a:srgbClr val="191919"/>
                </a:solidFill>
                <a:latin typeface="Space Grotesk"/>
                <a:ea typeface="Space Grotesk"/>
                <a:cs typeface="Space Grotesk"/>
                <a:sym typeface="Space Grotesk"/>
              </a:defRPr>
            </a:lvl2pPr>
            <a:lvl3pPr marR="0" lvl="2" algn="ctr" rtl="0">
              <a:lnSpc>
                <a:spcPct val="100000"/>
              </a:lnSpc>
              <a:spcBef>
                <a:spcPts val="0"/>
              </a:spcBef>
              <a:spcAft>
                <a:spcPts val="0"/>
              </a:spcAft>
              <a:buClr>
                <a:srgbClr val="191919"/>
              </a:buClr>
              <a:buSzPts val="5200"/>
              <a:buFont typeface="Space Grotesk"/>
              <a:buNone/>
              <a:defRPr sz="5200" b="1" i="0" u="none" strike="noStrike" cap="none">
                <a:solidFill>
                  <a:srgbClr val="191919"/>
                </a:solidFill>
                <a:latin typeface="Space Grotesk"/>
                <a:ea typeface="Space Grotesk"/>
                <a:cs typeface="Space Grotesk"/>
                <a:sym typeface="Space Grotesk"/>
              </a:defRPr>
            </a:lvl3pPr>
            <a:lvl4pPr marR="0" lvl="3" algn="ctr" rtl="0">
              <a:lnSpc>
                <a:spcPct val="100000"/>
              </a:lnSpc>
              <a:spcBef>
                <a:spcPts val="0"/>
              </a:spcBef>
              <a:spcAft>
                <a:spcPts val="0"/>
              </a:spcAft>
              <a:buClr>
                <a:srgbClr val="191919"/>
              </a:buClr>
              <a:buSzPts val="5200"/>
              <a:buFont typeface="Space Grotesk"/>
              <a:buNone/>
              <a:defRPr sz="5200" b="1" i="0" u="none" strike="noStrike" cap="none">
                <a:solidFill>
                  <a:srgbClr val="191919"/>
                </a:solidFill>
                <a:latin typeface="Space Grotesk"/>
                <a:ea typeface="Space Grotesk"/>
                <a:cs typeface="Space Grotesk"/>
                <a:sym typeface="Space Grotesk"/>
              </a:defRPr>
            </a:lvl4pPr>
            <a:lvl5pPr marR="0" lvl="4" algn="ctr" rtl="0">
              <a:lnSpc>
                <a:spcPct val="100000"/>
              </a:lnSpc>
              <a:spcBef>
                <a:spcPts val="0"/>
              </a:spcBef>
              <a:spcAft>
                <a:spcPts val="0"/>
              </a:spcAft>
              <a:buClr>
                <a:srgbClr val="191919"/>
              </a:buClr>
              <a:buSzPts val="5200"/>
              <a:buFont typeface="Space Grotesk"/>
              <a:buNone/>
              <a:defRPr sz="5200" b="1" i="0" u="none" strike="noStrike" cap="none">
                <a:solidFill>
                  <a:srgbClr val="191919"/>
                </a:solidFill>
                <a:latin typeface="Space Grotesk"/>
                <a:ea typeface="Space Grotesk"/>
                <a:cs typeface="Space Grotesk"/>
                <a:sym typeface="Space Grotesk"/>
              </a:defRPr>
            </a:lvl5pPr>
            <a:lvl6pPr marR="0" lvl="5" algn="ctr" rtl="0">
              <a:lnSpc>
                <a:spcPct val="100000"/>
              </a:lnSpc>
              <a:spcBef>
                <a:spcPts val="0"/>
              </a:spcBef>
              <a:spcAft>
                <a:spcPts val="0"/>
              </a:spcAft>
              <a:buClr>
                <a:srgbClr val="191919"/>
              </a:buClr>
              <a:buSzPts val="5200"/>
              <a:buFont typeface="Space Grotesk"/>
              <a:buNone/>
              <a:defRPr sz="5200" b="1" i="0" u="none" strike="noStrike" cap="none">
                <a:solidFill>
                  <a:srgbClr val="191919"/>
                </a:solidFill>
                <a:latin typeface="Space Grotesk"/>
                <a:ea typeface="Space Grotesk"/>
                <a:cs typeface="Space Grotesk"/>
                <a:sym typeface="Space Grotesk"/>
              </a:defRPr>
            </a:lvl6pPr>
            <a:lvl7pPr marR="0" lvl="6" algn="ctr" rtl="0">
              <a:lnSpc>
                <a:spcPct val="100000"/>
              </a:lnSpc>
              <a:spcBef>
                <a:spcPts val="0"/>
              </a:spcBef>
              <a:spcAft>
                <a:spcPts val="0"/>
              </a:spcAft>
              <a:buClr>
                <a:srgbClr val="191919"/>
              </a:buClr>
              <a:buSzPts val="5200"/>
              <a:buFont typeface="Space Grotesk"/>
              <a:buNone/>
              <a:defRPr sz="5200" b="1" i="0" u="none" strike="noStrike" cap="none">
                <a:solidFill>
                  <a:srgbClr val="191919"/>
                </a:solidFill>
                <a:latin typeface="Space Grotesk"/>
                <a:ea typeface="Space Grotesk"/>
                <a:cs typeface="Space Grotesk"/>
                <a:sym typeface="Space Grotesk"/>
              </a:defRPr>
            </a:lvl7pPr>
            <a:lvl8pPr marR="0" lvl="7" algn="ctr" rtl="0">
              <a:lnSpc>
                <a:spcPct val="100000"/>
              </a:lnSpc>
              <a:spcBef>
                <a:spcPts val="0"/>
              </a:spcBef>
              <a:spcAft>
                <a:spcPts val="0"/>
              </a:spcAft>
              <a:buClr>
                <a:srgbClr val="191919"/>
              </a:buClr>
              <a:buSzPts val="5200"/>
              <a:buFont typeface="Space Grotesk"/>
              <a:buNone/>
              <a:defRPr sz="5200" b="1" i="0" u="none" strike="noStrike" cap="none">
                <a:solidFill>
                  <a:srgbClr val="191919"/>
                </a:solidFill>
                <a:latin typeface="Space Grotesk"/>
                <a:ea typeface="Space Grotesk"/>
                <a:cs typeface="Space Grotesk"/>
                <a:sym typeface="Space Grotesk"/>
              </a:defRPr>
            </a:lvl8pPr>
            <a:lvl9pPr marR="0" lvl="8" algn="ctr" rtl="0">
              <a:lnSpc>
                <a:spcPct val="100000"/>
              </a:lnSpc>
              <a:spcBef>
                <a:spcPts val="0"/>
              </a:spcBef>
              <a:spcAft>
                <a:spcPts val="0"/>
              </a:spcAft>
              <a:buClr>
                <a:srgbClr val="191919"/>
              </a:buClr>
              <a:buSzPts val="5200"/>
              <a:buFont typeface="Space Grotesk"/>
              <a:buNone/>
              <a:defRPr sz="5200" b="1" i="0" u="none" strike="noStrike" cap="none">
                <a:solidFill>
                  <a:srgbClr val="191919"/>
                </a:solidFill>
                <a:latin typeface="Space Grotesk"/>
                <a:ea typeface="Space Grotesk"/>
                <a:cs typeface="Space Grotesk"/>
                <a:sym typeface="Space Grotesk"/>
              </a:defRPr>
            </a:lvl9pPr>
          </a:lstStyle>
          <a:p>
            <a:endParaRPr lang="en-IN" sz="4400" b="1" dirty="0">
              <a:solidFill>
                <a:schemeClr val="accent1">
                  <a:lumMod val="9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7"/>
          <p:cNvSpPr txBox="1">
            <a:spLocks noGrp="1"/>
          </p:cNvSpPr>
          <p:nvPr>
            <p:ph type="title"/>
          </p:nvPr>
        </p:nvSpPr>
        <p:spPr>
          <a:xfrm>
            <a:off x="1676400" y="209550"/>
            <a:ext cx="5235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u="sng" dirty="0"/>
              <a:t>Brand study</a:t>
            </a:r>
            <a:endParaRPr u="sng"/>
          </a:p>
        </p:txBody>
      </p:sp>
      <p:sp>
        <p:nvSpPr>
          <p:cNvPr id="368" name="Google Shape;368;p37"/>
          <p:cNvSpPr txBox="1">
            <a:spLocks noGrp="1"/>
          </p:cNvSpPr>
          <p:nvPr>
            <p:ph type="subTitle" idx="1"/>
          </p:nvPr>
        </p:nvSpPr>
        <p:spPr>
          <a:xfrm>
            <a:off x="1371600" y="1200150"/>
            <a:ext cx="7010400" cy="3733800"/>
          </a:xfrm>
          <a:prstGeom prst="rect">
            <a:avLst/>
          </a:prstGeom>
        </p:spPr>
        <p:txBody>
          <a:bodyPr spcFirstLastPara="1" wrap="square" lIns="91425" tIns="91425" rIns="91425" bIns="91425" anchor="ctr" anchorCtr="0">
            <a:noAutofit/>
          </a:bodyPr>
          <a:lstStyle/>
          <a:p>
            <a:pPr marL="0" lvl="0" indent="0" algn="l"/>
            <a:r>
              <a:rPr lang="en-US" b="1" dirty="0"/>
              <a:t>BRAND:- </a:t>
            </a:r>
            <a:r>
              <a:rPr lang="en-US" sz="1400" dirty="0"/>
              <a:t>Allen Solly was the first Indian brand to enter the shirts and jeans market officially. William Hollin founded Allen Solly and Co Ltd started in 1744. A firm called Madura Garments purchased the brand in the 1990s. Madura Garments was a subsidiary of Madura Coats and a major thread manufacturer.</a:t>
            </a:r>
          </a:p>
          <a:p>
            <a:pPr marL="0" lvl="0" indent="0" algn="l"/>
            <a:endParaRPr lang="en-US" sz="1400" b="1" dirty="0"/>
          </a:p>
          <a:p>
            <a:pPr marL="0" lvl="0" indent="0" algn="l">
              <a:buFont typeface="Wingdings" pitchFamily="2" charset="2"/>
              <a:buChar char="Ø"/>
            </a:pPr>
            <a:r>
              <a:rPr lang="en-US" sz="1400" b="1" dirty="0"/>
              <a:t>USP (Unique Selling Preposistion) :-</a:t>
            </a:r>
          </a:p>
          <a:p>
            <a:pPr marL="0" lvl="0" indent="0" algn="l"/>
            <a:r>
              <a:rPr lang="en-US" sz="1400" b="1" dirty="0"/>
              <a:t> </a:t>
            </a:r>
            <a:r>
              <a:rPr lang="en-US" sz="1400" dirty="0"/>
              <a:t>   Allen Solly’s Unique selling preposition(USP) lies in its fusion of work wear and casual wear, creating a distinctive style that sets it apart in the fashion industry. The brand's key USP includes:</a:t>
            </a:r>
          </a:p>
          <a:p>
            <a:pPr marL="0" lvl="0" indent="0" algn="l"/>
            <a:endParaRPr lang="en-US" sz="1400" dirty="0"/>
          </a:p>
          <a:p>
            <a:pPr marL="0" lvl="0" indent="0" algn="l">
              <a:buFont typeface="Arial" pitchFamily="34" charset="0"/>
              <a:buChar char="•"/>
            </a:pPr>
            <a:r>
              <a:rPr lang="en-US" sz="1400" b="1" dirty="0"/>
              <a:t> </a:t>
            </a:r>
            <a:r>
              <a:rPr lang="en-US" sz="1400" dirty="0"/>
              <a:t>Work-Leisure Blend</a:t>
            </a:r>
          </a:p>
          <a:p>
            <a:pPr marL="0" lvl="0" indent="0" algn="l">
              <a:buFont typeface="Arial" pitchFamily="34" charset="0"/>
              <a:buChar char="•"/>
            </a:pPr>
            <a:r>
              <a:rPr lang="en-US" sz="1400" dirty="0"/>
              <a:t> Contemporary Designs</a:t>
            </a:r>
          </a:p>
          <a:p>
            <a:pPr marL="0" lvl="0" indent="0" algn="l">
              <a:buFont typeface="Arial" pitchFamily="34" charset="0"/>
              <a:buChar char="•"/>
            </a:pPr>
            <a:r>
              <a:rPr lang="en-US" sz="1400" dirty="0"/>
              <a:t> Versatility</a:t>
            </a:r>
          </a:p>
          <a:p>
            <a:pPr marL="0" lvl="0" indent="0" algn="l">
              <a:buFont typeface="Arial" pitchFamily="34" charset="0"/>
              <a:buChar char="•"/>
            </a:pPr>
            <a:r>
              <a:rPr lang="en-US" sz="1400" dirty="0"/>
              <a:t> Quality and Durability</a:t>
            </a:r>
          </a:p>
          <a:p>
            <a:pPr marL="0" lvl="0" indent="0" algn="l">
              <a:buFont typeface="Arial" pitchFamily="34" charset="0"/>
              <a:buChar char="•"/>
            </a:pPr>
            <a:r>
              <a:rPr lang="en-US" sz="1400" dirty="0"/>
              <a:t> Individuality</a:t>
            </a:r>
            <a:endParaRPr lang="en-US" b="1" dirty="0"/>
          </a:p>
          <a:p>
            <a:pPr marL="0" lvl="0" indent="0" algn="l"/>
            <a:endParaRPr lang="en-US" dirty="0"/>
          </a:p>
          <a:p>
            <a:pPr marL="0" lvl="0" indent="0" algn="l"/>
            <a:endParaRPr/>
          </a:p>
        </p:txBody>
      </p:sp>
      <p:sp>
        <p:nvSpPr>
          <p:cNvPr id="27650" name="AutoShape 2"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52" name="AutoShape 4"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54" name="AutoShape 6"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56" name="AutoShape 8"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58" name="AutoShape 10"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60" name="AutoShape 12"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62" name="AutoShape 14"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a:extLst>
              <a:ext uri="{FF2B5EF4-FFF2-40B4-BE49-F238E27FC236}">
                <a16:creationId xmlns:a16="http://schemas.microsoft.com/office/drawing/2014/main" id="{27E593DF-4684-472C-0AFD-8CE6564B1FF6}"/>
              </a:ext>
            </a:extLst>
          </p:cNvPr>
          <p:cNvPicPr>
            <a:picLocks noChangeAspect="1"/>
          </p:cNvPicPr>
          <p:nvPr/>
        </p:nvPicPr>
        <p:blipFill>
          <a:blip r:embed="rId2"/>
          <a:stretch>
            <a:fillRect/>
          </a:stretch>
        </p:blipFill>
        <p:spPr>
          <a:xfrm>
            <a:off x="1150362" y="644459"/>
            <a:ext cx="6812690" cy="3837353"/>
          </a:xfrm>
          <a:prstGeom prst="rect">
            <a:avLst/>
          </a:prstGeom>
        </p:spPr>
      </p:pic>
      <p:sp>
        <p:nvSpPr>
          <p:cNvPr id="16" name="Google Shape;335;p34">
            <a:extLst>
              <a:ext uri="{FF2B5EF4-FFF2-40B4-BE49-F238E27FC236}">
                <a16:creationId xmlns:a16="http://schemas.microsoft.com/office/drawing/2014/main" id="{C374360D-EEE7-E16B-9E80-04050A55A32B}"/>
              </a:ext>
            </a:extLst>
          </p:cNvPr>
          <p:cNvSpPr txBox="1">
            <a:spLocks/>
          </p:cNvSpPr>
          <p:nvPr/>
        </p:nvSpPr>
        <p:spPr>
          <a:xfrm>
            <a:off x="2925536" y="2044930"/>
            <a:ext cx="3292928" cy="122078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Space Grotesk"/>
              <a:buNone/>
              <a:defRPr sz="3200" b="0"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500"/>
              <a:buFont typeface="Space Grotesk"/>
              <a:buNone/>
              <a:defRPr sz="35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500"/>
              <a:buFont typeface="Space Grotesk"/>
              <a:buNone/>
              <a:defRPr sz="35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500"/>
              <a:buFont typeface="Space Grotesk"/>
              <a:buNone/>
              <a:defRPr sz="35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500"/>
              <a:buFont typeface="Space Grotesk"/>
              <a:buNone/>
              <a:defRPr sz="35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500"/>
              <a:buFont typeface="Space Grotesk"/>
              <a:buNone/>
              <a:defRPr sz="35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500"/>
              <a:buFont typeface="Space Grotesk"/>
              <a:buNone/>
              <a:defRPr sz="35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500"/>
              <a:buFont typeface="Space Grotesk"/>
              <a:buNone/>
              <a:defRPr sz="35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500"/>
              <a:buFont typeface="Space Grotesk"/>
              <a:buNone/>
              <a:defRPr sz="3500" b="1" i="0" u="none" strike="noStrike" cap="none">
                <a:solidFill>
                  <a:schemeClr val="dk1"/>
                </a:solidFill>
                <a:latin typeface="Space Grotesk"/>
                <a:ea typeface="Space Grotesk"/>
                <a:cs typeface="Space Grotesk"/>
                <a:sym typeface="Space Grotesk"/>
              </a:defRPr>
            </a:lvl9pPr>
          </a:lstStyle>
          <a:p>
            <a:pPr algn="l"/>
            <a:r>
              <a:rPr lang="en-IN" sz="4400" b="1" dirty="0">
                <a:solidFill>
                  <a:schemeClr val="accent1">
                    <a:lumMod val="50000"/>
                  </a:schemeClr>
                </a:solidFill>
              </a:rPr>
              <a:t>THANK YOU</a:t>
            </a:r>
          </a:p>
        </p:txBody>
      </p:sp>
    </p:spTree>
    <p:extLst>
      <p:ext uri="{BB962C8B-B14F-4D97-AF65-F5344CB8AC3E}">
        <p14:creationId xmlns:p14="http://schemas.microsoft.com/office/powerpoint/2010/main" val="231142279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16" name="Subtitle 15"/>
          <p:cNvSpPr>
            <a:spLocks noGrp="1"/>
          </p:cNvSpPr>
          <p:nvPr>
            <p:ph type="subTitle" idx="6"/>
          </p:nvPr>
        </p:nvSpPr>
        <p:spPr>
          <a:xfrm>
            <a:off x="685801" y="1047750"/>
            <a:ext cx="3352800" cy="3886200"/>
          </a:xfrm>
          <a:ln>
            <a:solidFill>
              <a:schemeClr val="accent1">
                <a:lumMod val="90000"/>
              </a:schemeClr>
            </a:solidFill>
          </a:ln>
        </p:spPr>
        <p:style>
          <a:lnRef idx="3">
            <a:schemeClr val="lt1"/>
          </a:lnRef>
          <a:fillRef idx="1">
            <a:schemeClr val="accent2"/>
          </a:fillRef>
          <a:effectRef idx="1">
            <a:schemeClr val="accent2"/>
          </a:effectRef>
          <a:fontRef idx="minor">
            <a:schemeClr val="lt1"/>
          </a:fontRef>
        </p:style>
        <p:txBody>
          <a:bodyPr/>
          <a:lstStyle/>
          <a:p>
            <a:pPr algn="l">
              <a:buFont typeface="Wingdings" pitchFamily="2" charset="2"/>
              <a:buChar char="Ø"/>
            </a:pPr>
            <a:r>
              <a:rPr lang="en-US" dirty="0">
                <a:latin typeface="Arial Black" pitchFamily="34" charset="0"/>
              </a:rPr>
              <a:t> </a:t>
            </a:r>
            <a:r>
              <a:rPr lang="en-US" sz="1600" b="1" dirty="0">
                <a:latin typeface="Arial Black" pitchFamily="34" charset="0"/>
              </a:rPr>
              <a:t>Mission:</a:t>
            </a:r>
            <a:r>
              <a:rPr lang="en-US" sz="1600" b="1" dirty="0"/>
              <a:t>-</a:t>
            </a:r>
            <a:r>
              <a:rPr lang="en-US" sz="1600" dirty="0"/>
              <a:t> To provide stylish, innovative, and high-quality fashion apparel for men and women, offering a blend of work wear and casual wear that reflects contemporary trends.</a:t>
            </a:r>
          </a:p>
          <a:p>
            <a:pPr algn="l">
              <a:buFont typeface="Wingdings" pitchFamily="2" charset="2"/>
              <a:buChar char="Ø"/>
            </a:pPr>
            <a:endParaRPr lang="en-US" sz="1600" dirty="0"/>
          </a:p>
          <a:p>
            <a:pPr algn="l">
              <a:buFont typeface="Wingdings" pitchFamily="2" charset="2"/>
              <a:buChar char="Ø"/>
            </a:pPr>
            <a:r>
              <a:rPr lang="en-US" sz="1600" b="1" dirty="0">
                <a:latin typeface="Arial Black" pitchFamily="34" charset="0"/>
              </a:rPr>
              <a:t>Values:- </a:t>
            </a:r>
          </a:p>
          <a:p>
            <a:pPr algn="l">
              <a:buFont typeface="Arial" pitchFamily="34" charset="0"/>
              <a:buChar char="•"/>
            </a:pPr>
            <a:r>
              <a:rPr lang="en-US" sz="1600" dirty="0"/>
              <a:t>Style and Innovation</a:t>
            </a:r>
          </a:p>
          <a:p>
            <a:pPr algn="l">
              <a:buFont typeface="Arial" pitchFamily="34" charset="0"/>
              <a:buChar char="•"/>
            </a:pPr>
            <a:r>
              <a:rPr lang="en-US" sz="1600" dirty="0"/>
              <a:t>Quality</a:t>
            </a:r>
          </a:p>
          <a:p>
            <a:pPr algn="l">
              <a:buFont typeface="Arial" pitchFamily="34" charset="0"/>
              <a:buChar char="•"/>
            </a:pPr>
            <a:r>
              <a:rPr lang="en-US" sz="1600" dirty="0"/>
              <a:t> Versatility</a:t>
            </a:r>
          </a:p>
          <a:p>
            <a:pPr algn="l">
              <a:buFont typeface="Arial" pitchFamily="34" charset="0"/>
              <a:buChar char="•"/>
            </a:pPr>
            <a:r>
              <a:rPr lang="en-US" sz="1600" dirty="0"/>
              <a:t>Individuality</a:t>
            </a:r>
          </a:p>
          <a:p>
            <a:pPr algn="l">
              <a:buFont typeface="Arial" pitchFamily="34" charset="0"/>
              <a:buChar char="•"/>
            </a:pPr>
            <a:r>
              <a:rPr lang="en-US" sz="1600" dirty="0"/>
              <a:t>Confidence</a:t>
            </a:r>
          </a:p>
          <a:p>
            <a:pPr algn="l">
              <a:buFont typeface="Arial" pitchFamily="34" charset="0"/>
              <a:buChar char="•"/>
            </a:pPr>
            <a:endParaRPr lang="en-US" sz="1600" dirty="0"/>
          </a:p>
          <a:p>
            <a:pPr algn="l">
              <a:buFont typeface="Arial" pitchFamily="34" charset="0"/>
              <a:buChar char="•"/>
            </a:pPr>
            <a:endParaRPr lang="en-US" sz="1600" dirty="0"/>
          </a:p>
        </p:txBody>
      </p:sp>
      <p:sp>
        <p:nvSpPr>
          <p:cNvPr id="21" name="Title 20"/>
          <p:cNvSpPr>
            <a:spLocks noGrp="1"/>
          </p:cNvSpPr>
          <p:nvPr>
            <p:ph type="title" idx="5"/>
          </p:nvPr>
        </p:nvSpPr>
        <p:spPr>
          <a:xfrm>
            <a:off x="907074" y="361951"/>
            <a:ext cx="6636725" cy="533399"/>
          </a:xfrm>
        </p:spPr>
        <p:txBody>
          <a:bodyPr/>
          <a:lstStyle/>
          <a:p>
            <a:pPr algn="ctr"/>
            <a:r>
              <a:rPr lang="en-US" u="sng" dirty="0">
                <a:solidFill>
                  <a:schemeClr val="accent1">
                    <a:lumMod val="90000"/>
                  </a:schemeClr>
                </a:solidFill>
              </a:rPr>
              <a:t>Brand Study</a:t>
            </a:r>
          </a:p>
        </p:txBody>
      </p:sp>
      <p:sp>
        <p:nvSpPr>
          <p:cNvPr id="5" name="Subtitle 15"/>
          <p:cNvSpPr>
            <a:spLocks noGrp="1"/>
          </p:cNvSpPr>
          <p:nvPr>
            <p:ph type="subTitle" idx="6"/>
          </p:nvPr>
        </p:nvSpPr>
        <p:spPr>
          <a:xfrm>
            <a:off x="4419600" y="1047750"/>
            <a:ext cx="3352800" cy="3886200"/>
          </a:xfrm>
          <a:ln>
            <a:solidFill>
              <a:schemeClr val="accent1">
                <a:lumMod val="90000"/>
              </a:schemeClr>
            </a:solidFill>
          </a:ln>
        </p:spPr>
        <p:style>
          <a:lnRef idx="3">
            <a:schemeClr val="lt1"/>
          </a:lnRef>
          <a:fillRef idx="1">
            <a:schemeClr val="accent2"/>
          </a:fillRef>
          <a:effectRef idx="1">
            <a:schemeClr val="accent2"/>
          </a:effectRef>
          <a:fontRef idx="minor">
            <a:schemeClr val="lt1"/>
          </a:fontRef>
        </p:style>
        <p:txBody>
          <a:bodyPr/>
          <a:lstStyle/>
          <a:p>
            <a:pPr algn="l">
              <a:buFont typeface="Wingdings" pitchFamily="2" charset="2"/>
              <a:buChar char="Ø"/>
            </a:pPr>
            <a:r>
              <a:rPr lang="en-US" b="1" dirty="0">
                <a:latin typeface="Arial Black" pitchFamily="34" charset="0"/>
              </a:rPr>
              <a:t>Analyze Brand Tone and Identity</a:t>
            </a:r>
            <a:r>
              <a:rPr lang="en-US" b="1" dirty="0"/>
              <a:t>:- </a:t>
            </a:r>
            <a:r>
              <a:rPr lang="en-US" dirty="0"/>
              <a:t>Allen Solly is a well-known Indian brand that specializes in men's and women's clothing. Its brand tone and identity can be analyzed as follows:</a:t>
            </a:r>
          </a:p>
          <a:p>
            <a:pPr algn="l">
              <a:buFont typeface="Arial" pitchFamily="34" charset="0"/>
              <a:buChar char="•"/>
            </a:pPr>
            <a:r>
              <a:rPr lang="en-US" dirty="0"/>
              <a:t>Casual and Relaxed</a:t>
            </a:r>
          </a:p>
          <a:p>
            <a:pPr algn="l">
              <a:buFont typeface="Arial" pitchFamily="34" charset="0"/>
              <a:buChar char="•"/>
            </a:pPr>
            <a:r>
              <a:rPr lang="en-US" dirty="0"/>
              <a:t>Contemporary and Trendy</a:t>
            </a:r>
          </a:p>
          <a:p>
            <a:pPr algn="l">
              <a:buFont typeface="Arial" pitchFamily="34" charset="0"/>
              <a:buChar char="•"/>
            </a:pPr>
            <a:r>
              <a:rPr lang="en-US" dirty="0"/>
              <a:t>Vibrant and Playful</a:t>
            </a:r>
          </a:p>
          <a:p>
            <a:pPr algn="l">
              <a:buFont typeface="Arial" pitchFamily="34" charset="0"/>
              <a:buChar char="•"/>
            </a:pPr>
            <a:r>
              <a:rPr lang="en-US" dirty="0"/>
              <a:t>Quality and Sophistication</a:t>
            </a:r>
          </a:p>
          <a:p>
            <a:pPr algn="l">
              <a:buFont typeface="Arial" pitchFamily="34" charset="0"/>
              <a:buChar char="•"/>
            </a:pPr>
            <a:r>
              <a:rPr lang="en-US" dirty="0"/>
              <a:t>Youthful and Energetic</a:t>
            </a:r>
          </a:p>
          <a:p>
            <a:pPr algn="l">
              <a:buFont typeface="Arial" pitchFamily="34" charset="0"/>
              <a:buChar char="•"/>
            </a:pPr>
            <a:r>
              <a:rPr lang="en-US" dirty="0"/>
              <a:t>Versatile and Accessible</a:t>
            </a:r>
          </a:p>
          <a:p>
            <a:pPr algn="l">
              <a:buFont typeface="Arial" pitchFamily="34" charset="0"/>
              <a:buChar char="•"/>
            </a:pPr>
            <a:r>
              <a:rPr lang="en-US" dirty="0"/>
              <a:t>Innovative and Tech-Savvy</a:t>
            </a:r>
          </a:p>
          <a:p>
            <a:pPr algn="l">
              <a:buFont typeface="Arial" pitchFamily="34" charset="0"/>
              <a:buChar char="•"/>
            </a:pPr>
            <a:r>
              <a:rPr lang="en-US" dirty="0"/>
              <a:t>Indian Heritage with a Global Twist</a:t>
            </a:r>
          </a:p>
          <a:p>
            <a:pPr algn="l">
              <a:buFont typeface="Arial" pitchFamily="34" charset="0"/>
              <a:buChar char="•"/>
            </a:pPr>
            <a:r>
              <a:rPr lang="en-US" dirty="0"/>
              <a:t>Socially Responsible</a:t>
            </a:r>
          </a:p>
          <a:p>
            <a:pPr algn="l">
              <a:buFont typeface="Arial" pitchFamily="34" charset="0"/>
              <a:buChar char="•"/>
            </a:pPr>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16" name="Subtitle 15"/>
          <p:cNvSpPr>
            <a:spLocks noGrp="1"/>
          </p:cNvSpPr>
          <p:nvPr>
            <p:ph type="subTitle" idx="6"/>
          </p:nvPr>
        </p:nvSpPr>
        <p:spPr>
          <a:xfrm>
            <a:off x="685801" y="1047750"/>
            <a:ext cx="3352800" cy="3886200"/>
          </a:xfrm>
          <a:ln>
            <a:solidFill>
              <a:schemeClr val="accent1">
                <a:lumMod val="90000"/>
              </a:schemeClr>
            </a:solidFill>
          </a:ln>
        </p:spPr>
        <p:style>
          <a:lnRef idx="3">
            <a:schemeClr val="lt1"/>
          </a:lnRef>
          <a:fillRef idx="1">
            <a:schemeClr val="accent2"/>
          </a:fillRef>
          <a:effectRef idx="1">
            <a:schemeClr val="accent2"/>
          </a:effectRef>
          <a:fontRef idx="minor">
            <a:schemeClr val="lt1"/>
          </a:fontRef>
        </p:style>
        <p:txBody>
          <a:bodyPr/>
          <a:lstStyle/>
          <a:p>
            <a:pPr algn="l">
              <a:buFont typeface="Wingdings" pitchFamily="2" charset="2"/>
              <a:buChar char="Ø"/>
            </a:pPr>
            <a:r>
              <a:rPr lang="en-US" dirty="0">
                <a:latin typeface="Arial Black" pitchFamily="34" charset="0"/>
              </a:rPr>
              <a:t>SMART Goals:-</a:t>
            </a:r>
          </a:p>
          <a:p>
            <a:pPr algn="l"/>
            <a:endParaRPr lang="en-US" dirty="0">
              <a:latin typeface="Arial Black" pitchFamily="34" charset="0"/>
            </a:endParaRPr>
          </a:p>
          <a:p>
            <a:pPr algn="l">
              <a:buFont typeface="Arial" pitchFamily="34" charset="0"/>
              <a:buChar char="•"/>
            </a:pPr>
            <a:r>
              <a:rPr lang="en-US" sz="1100" dirty="0"/>
              <a:t>Increase Online Sales: Achieve a 20% increase in online sales within the next fiscal year, compared to the previous year.</a:t>
            </a:r>
          </a:p>
          <a:p>
            <a:pPr algn="l">
              <a:buFont typeface="Arial" pitchFamily="34" charset="0"/>
              <a:buChar char="•"/>
            </a:pPr>
            <a:r>
              <a:rPr lang="en-US" sz="1100" dirty="0"/>
              <a:t>Expand Retail Presence: Open three new retail stores in prime locations in key cities within the next 12 months.</a:t>
            </a:r>
          </a:p>
          <a:p>
            <a:pPr algn="l">
              <a:buFont typeface="Arial" pitchFamily="34" charset="0"/>
              <a:buChar char="•"/>
            </a:pPr>
            <a:r>
              <a:rPr lang="en-US" sz="1100" dirty="0"/>
              <a:t>Enhance Brand Awareness: Increase brand awareness by 15% through targeted digital marketing campaigns in the next two quarters.</a:t>
            </a:r>
          </a:p>
          <a:p>
            <a:pPr algn="l">
              <a:buFont typeface="Arial" pitchFamily="34" charset="0"/>
              <a:buChar char="•"/>
            </a:pPr>
            <a:r>
              <a:rPr lang="en-US" sz="1100" dirty="0"/>
              <a:t>Improve Customer Loyalty: Increase the customer retention rate by 10% by the end of the year through loyalty programs and improved customer service.</a:t>
            </a:r>
          </a:p>
          <a:p>
            <a:pPr algn="l">
              <a:buFont typeface="Arial" pitchFamily="34" charset="0"/>
              <a:buChar char="•"/>
            </a:pPr>
            <a:r>
              <a:rPr lang="en-US" sz="1100" dirty="0"/>
              <a:t>Sustainability Initiatives: Achieve a 20% reduction in the brand's carbon footprint by implementing sustainable sourcing and production practices within two years</a:t>
            </a:r>
            <a:r>
              <a:rPr lang="en-US" sz="1800" dirty="0">
                <a:latin typeface="Arial Black" pitchFamily="34" charset="0"/>
              </a:rPr>
              <a:t>.</a:t>
            </a:r>
          </a:p>
        </p:txBody>
      </p:sp>
      <p:sp>
        <p:nvSpPr>
          <p:cNvPr id="21" name="Title 20"/>
          <p:cNvSpPr>
            <a:spLocks noGrp="1"/>
          </p:cNvSpPr>
          <p:nvPr>
            <p:ph type="title" idx="5"/>
          </p:nvPr>
        </p:nvSpPr>
        <p:spPr>
          <a:xfrm>
            <a:off x="907074" y="361951"/>
            <a:ext cx="6636725" cy="533399"/>
          </a:xfrm>
        </p:spPr>
        <p:txBody>
          <a:bodyPr/>
          <a:lstStyle/>
          <a:p>
            <a:pPr algn="ctr"/>
            <a:r>
              <a:rPr lang="en-US" u="sng" dirty="0">
                <a:solidFill>
                  <a:schemeClr val="accent1">
                    <a:lumMod val="90000"/>
                  </a:schemeClr>
                </a:solidFill>
              </a:rPr>
              <a:t>Brand Study</a:t>
            </a:r>
          </a:p>
        </p:txBody>
      </p:sp>
      <p:sp>
        <p:nvSpPr>
          <p:cNvPr id="5" name="Subtitle 15"/>
          <p:cNvSpPr>
            <a:spLocks noGrp="1"/>
          </p:cNvSpPr>
          <p:nvPr>
            <p:ph type="subTitle" idx="6"/>
          </p:nvPr>
        </p:nvSpPr>
        <p:spPr>
          <a:xfrm>
            <a:off x="4419600" y="1047750"/>
            <a:ext cx="3352800" cy="3886200"/>
          </a:xfrm>
          <a:ln>
            <a:solidFill>
              <a:schemeClr val="accent1">
                <a:lumMod val="90000"/>
              </a:schemeClr>
            </a:solidFill>
          </a:ln>
        </p:spPr>
        <p:style>
          <a:lnRef idx="3">
            <a:schemeClr val="lt1"/>
          </a:lnRef>
          <a:fillRef idx="1">
            <a:schemeClr val="accent2"/>
          </a:fillRef>
          <a:effectRef idx="1">
            <a:schemeClr val="accent2"/>
          </a:effectRef>
          <a:fontRef idx="minor">
            <a:schemeClr val="lt1"/>
          </a:fontRef>
        </p:style>
        <p:txBody>
          <a:bodyPr/>
          <a:lstStyle/>
          <a:p>
            <a:pPr algn="l">
              <a:buFont typeface="Wingdings" pitchFamily="2" charset="2"/>
              <a:buChar char="Ø"/>
            </a:pPr>
            <a:r>
              <a:rPr lang="en-US" sz="1600" b="1" dirty="0">
                <a:latin typeface="Arial Black" pitchFamily="34" charset="0"/>
              </a:rPr>
              <a:t>KPIs</a:t>
            </a:r>
          </a:p>
          <a:p>
            <a:pPr algn="l"/>
            <a:endParaRPr lang="en-US" sz="1600" b="1" dirty="0">
              <a:latin typeface="Arial Black" pitchFamily="34" charset="0"/>
            </a:endParaRPr>
          </a:p>
          <a:p>
            <a:pPr algn="l">
              <a:buFont typeface="Arial" pitchFamily="34" charset="0"/>
              <a:buChar char="•"/>
            </a:pPr>
            <a:r>
              <a:rPr lang="en-US" sz="1050" dirty="0"/>
              <a:t>Conversion Rate: Measure the percentage of website visitors who make a purchase, aiming for an increase in conversion rate.</a:t>
            </a:r>
          </a:p>
          <a:p>
            <a:pPr algn="l">
              <a:buFont typeface="Arial" pitchFamily="34" charset="0"/>
              <a:buChar char="•"/>
            </a:pPr>
            <a:r>
              <a:rPr lang="en-US" sz="1050" dirty="0"/>
              <a:t>Foot Traffic: Track the number of visitors to retail stores to assess the success of physical locations.</a:t>
            </a:r>
          </a:p>
          <a:p>
            <a:pPr algn="l">
              <a:buFont typeface="Arial" pitchFamily="34" charset="0"/>
              <a:buChar char="•"/>
            </a:pPr>
            <a:r>
              <a:rPr lang="en-US" sz="1050" dirty="0"/>
              <a:t>Social Media Engagement: Monitor likes, shares, comments, and followers on social media platforms to gauge brand engagement.</a:t>
            </a:r>
          </a:p>
          <a:p>
            <a:pPr algn="l">
              <a:buFont typeface="Arial" pitchFamily="34" charset="0"/>
              <a:buChar char="•"/>
            </a:pPr>
            <a:r>
              <a:rPr lang="en-US" sz="1050" dirty="0"/>
              <a:t>Customer Lifetime Value (CLV): Calculate the average CLV to understand the long-term value of customers and identify opportunities for improvement.</a:t>
            </a:r>
          </a:p>
          <a:p>
            <a:pPr algn="l">
              <a:buFont typeface="Arial" pitchFamily="34" charset="0"/>
              <a:buChar char="•"/>
            </a:pPr>
            <a:r>
              <a:rPr lang="en-US" sz="1050" dirty="0"/>
              <a:t>Inventory Turnover: Measure how quickly inventory is sold and replaced, ensuring efficient stock management.</a:t>
            </a:r>
          </a:p>
          <a:p>
            <a:pPr algn="l">
              <a:buFont typeface="Arial" pitchFamily="34" charset="0"/>
              <a:buChar char="•"/>
            </a:pPr>
            <a:r>
              <a:rPr lang="en-US" sz="1000" dirty="0"/>
              <a:t>Market Share: Monitor market share within the fashion industry to assess Allen </a:t>
            </a:r>
            <a:r>
              <a:rPr lang="en-US" sz="1000" dirty="0" err="1"/>
              <a:t>Solly's</a:t>
            </a:r>
            <a:r>
              <a:rPr lang="en-US" sz="1000" dirty="0"/>
              <a:t> competitive position.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7"/>
          <p:cNvSpPr txBox="1">
            <a:spLocks noGrp="1"/>
          </p:cNvSpPr>
          <p:nvPr>
            <p:ph type="title"/>
          </p:nvPr>
        </p:nvSpPr>
        <p:spPr>
          <a:xfrm>
            <a:off x="1447800" y="209550"/>
            <a:ext cx="533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u="sng" dirty="0"/>
              <a:t>Buyer’s / Audience’s persona</a:t>
            </a:r>
            <a:endParaRPr sz="2800" u="sng"/>
          </a:p>
        </p:txBody>
      </p:sp>
      <p:sp>
        <p:nvSpPr>
          <p:cNvPr id="368" name="Google Shape;368;p37"/>
          <p:cNvSpPr txBox="1">
            <a:spLocks noGrp="1"/>
          </p:cNvSpPr>
          <p:nvPr>
            <p:ph type="subTitle" idx="1"/>
          </p:nvPr>
        </p:nvSpPr>
        <p:spPr>
          <a:xfrm>
            <a:off x="1981200" y="1200150"/>
            <a:ext cx="6400800" cy="3733800"/>
          </a:xfrm>
          <a:prstGeom prst="rect">
            <a:avLst/>
          </a:prstGeom>
        </p:spPr>
        <p:txBody>
          <a:bodyPr spcFirstLastPara="1" wrap="square" lIns="91425" tIns="91425" rIns="91425" bIns="91425" anchor="ctr" anchorCtr="0">
            <a:noAutofit/>
          </a:bodyPr>
          <a:lstStyle/>
          <a:p>
            <a:pPr marL="0" lvl="0" indent="0" algn="l"/>
            <a:endParaRPr lang="en-US" b="1" dirty="0"/>
          </a:p>
          <a:p>
            <a:pPr marL="0" lvl="0" indent="0" algn="l"/>
            <a:endParaRPr lang="en-US" dirty="0"/>
          </a:p>
          <a:p>
            <a:pPr marL="0" lvl="0" indent="0" algn="l"/>
            <a:endParaRPr/>
          </a:p>
        </p:txBody>
      </p:sp>
      <p:sp>
        <p:nvSpPr>
          <p:cNvPr id="27650" name="AutoShape 2"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52" name="AutoShape 4"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54" name="AutoShape 6"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56" name="AutoShape 8"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58" name="AutoShape 10"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60" name="AutoShape 12"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62" name="AutoShape 14"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1" name="Google Shape;367;p37"/>
          <p:cNvSpPr txBox="1">
            <a:spLocks/>
          </p:cNvSpPr>
          <p:nvPr/>
        </p:nvSpPr>
        <p:spPr>
          <a:xfrm>
            <a:off x="1524000" y="1047750"/>
            <a:ext cx="6096000" cy="3962400"/>
          </a:xfrm>
          <a:prstGeom prst="rect">
            <a:avLst/>
          </a:prstGeom>
          <a:noFill/>
          <a:ln>
            <a:noFill/>
          </a:ln>
        </p:spPr>
        <p:txBody>
          <a:bodyPr spcFirstLastPara="1" wrap="square" lIns="91425" tIns="91425" rIns="91425" bIns="91425" anchor="ctr" anchorCtr="0">
            <a:noAutofit/>
          </a:bodyPr>
          <a:lstStyle/>
          <a:p>
            <a:pPr lvl="0" algn="ctr">
              <a:buClr>
                <a:schemeClr val="dk1"/>
              </a:buClr>
              <a:buSzPts val="3600"/>
            </a:pPr>
            <a:r>
              <a:rPr lang="en-US" sz="1200" dirty="0">
                <a:solidFill>
                  <a:schemeClr val="accent6"/>
                </a:solidFill>
                <a:latin typeface="Space Grotesk"/>
                <a:ea typeface="Space Grotesk"/>
                <a:cs typeface="Space Grotesk"/>
                <a:sym typeface="Space Grotesk"/>
              </a:rPr>
              <a:t>Allen Solly is a popular clothing brand in India. Their target audience persona typically includes:</a:t>
            </a:r>
          </a:p>
          <a:p>
            <a:pPr marL="228600" lvl="0" indent="-228600" algn="ctr">
              <a:buClr>
                <a:schemeClr val="dk1"/>
              </a:buClr>
              <a:buSzPts val="3600"/>
              <a:buFont typeface="+mj-lt"/>
              <a:buAutoNum type="arabicPeriod"/>
            </a:pPr>
            <a:endParaRPr lang="en-US" sz="1200" dirty="0">
              <a:solidFill>
                <a:schemeClr val="accent6"/>
              </a:solidFill>
              <a:latin typeface="Space Grotesk"/>
              <a:ea typeface="Space Grotesk"/>
              <a:cs typeface="Space Grotesk"/>
              <a:sym typeface="Space Grotesk"/>
            </a:endParaRPr>
          </a:p>
          <a:p>
            <a:pPr marL="228600" lvl="0" indent="-228600" algn="ctr">
              <a:buClr>
                <a:schemeClr val="dk1"/>
              </a:buClr>
              <a:buSzPts val="3600"/>
            </a:pPr>
            <a:r>
              <a:rPr lang="en-US" sz="1200" dirty="0">
                <a:solidFill>
                  <a:schemeClr val="accent6"/>
                </a:solidFill>
                <a:latin typeface="Space Grotesk"/>
                <a:ea typeface="Space Grotesk"/>
                <a:cs typeface="Space Grotesk"/>
                <a:sym typeface="Space Grotesk"/>
              </a:rPr>
              <a:t>1</a:t>
            </a:r>
            <a:r>
              <a:rPr lang="en-US" sz="1200" u="sng" dirty="0">
                <a:solidFill>
                  <a:schemeClr val="accent6"/>
                </a:solidFill>
                <a:latin typeface="Space Grotesk"/>
                <a:ea typeface="Space Grotesk"/>
                <a:cs typeface="Space Grotesk"/>
                <a:sym typeface="Space Grotesk"/>
              </a:rPr>
              <a:t>.Demographics:   </a:t>
            </a:r>
          </a:p>
          <a:p>
            <a:pPr marL="228600" lvl="0" indent="-228600" algn="ctr">
              <a:buClr>
                <a:schemeClr val="dk1"/>
              </a:buClr>
              <a:buSzPts val="3600"/>
            </a:pPr>
            <a:r>
              <a:rPr lang="en-US" sz="1200" dirty="0">
                <a:solidFill>
                  <a:schemeClr val="accent6"/>
                </a:solidFill>
                <a:latin typeface="Space Grotesk"/>
                <a:ea typeface="Space Grotesk"/>
                <a:cs typeface="Space Grotesk"/>
                <a:sym typeface="Space Grotesk"/>
              </a:rPr>
              <a:t> - Age: Primarily young to middle-aged adults.  </a:t>
            </a:r>
          </a:p>
          <a:p>
            <a:pPr marL="228600" lvl="0" indent="-228600" algn="ctr">
              <a:buClr>
                <a:schemeClr val="dk1"/>
              </a:buClr>
              <a:buSzPts val="3600"/>
            </a:pPr>
            <a:r>
              <a:rPr lang="en-US" sz="1200" dirty="0">
                <a:solidFill>
                  <a:schemeClr val="accent6"/>
                </a:solidFill>
                <a:latin typeface="Space Grotesk"/>
                <a:ea typeface="Space Grotesk"/>
                <a:cs typeface="Space Grotesk"/>
                <a:sym typeface="Space Grotesk"/>
              </a:rPr>
              <a:t> - Gender: Both men and women.</a:t>
            </a:r>
          </a:p>
          <a:p>
            <a:pPr marL="228600" lvl="0" indent="-228600" algn="ctr">
              <a:buClr>
                <a:schemeClr val="dk1"/>
              </a:buClr>
              <a:buSzPts val="3600"/>
            </a:pPr>
            <a:r>
              <a:rPr lang="en-US" sz="1200" dirty="0">
                <a:solidFill>
                  <a:schemeClr val="accent6"/>
                </a:solidFill>
                <a:latin typeface="Space Grotesk"/>
                <a:ea typeface="Space Grotesk"/>
                <a:cs typeface="Space Grotesk"/>
                <a:sym typeface="Space Grotesk"/>
              </a:rPr>
              <a:t>   - Income: Middle to upper-middle-class individuals.  </a:t>
            </a:r>
          </a:p>
          <a:p>
            <a:pPr marL="228600" lvl="0" indent="-228600" algn="ctr">
              <a:buClr>
                <a:schemeClr val="dk1"/>
              </a:buClr>
              <a:buSzPts val="3600"/>
            </a:pPr>
            <a:endParaRPr lang="en-US" sz="1200" dirty="0">
              <a:solidFill>
                <a:schemeClr val="accent6"/>
              </a:solidFill>
              <a:latin typeface="Space Grotesk"/>
              <a:ea typeface="Space Grotesk"/>
              <a:cs typeface="Space Grotesk"/>
              <a:sym typeface="Space Grotesk"/>
            </a:endParaRPr>
          </a:p>
          <a:p>
            <a:pPr marL="228600" lvl="0" indent="-228600" algn="ctr">
              <a:buClr>
                <a:schemeClr val="dk1"/>
              </a:buClr>
              <a:buSzPts val="3600"/>
            </a:pPr>
            <a:r>
              <a:rPr lang="en-US" sz="1200" dirty="0">
                <a:solidFill>
                  <a:schemeClr val="accent6"/>
                </a:solidFill>
                <a:latin typeface="Space Grotesk"/>
                <a:ea typeface="Space Grotesk"/>
                <a:cs typeface="Space Grotesk"/>
                <a:sym typeface="Space Grotesk"/>
              </a:rPr>
              <a:t>.2</a:t>
            </a:r>
            <a:r>
              <a:rPr lang="en-US" sz="1200" u="sng" dirty="0">
                <a:solidFill>
                  <a:schemeClr val="accent6"/>
                </a:solidFill>
                <a:latin typeface="Space Grotesk"/>
                <a:ea typeface="Space Grotesk"/>
                <a:cs typeface="Space Grotesk"/>
                <a:sym typeface="Space Grotesk"/>
              </a:rPr>
              <a:t>. Lifestyle</a:t>
            </a:r>
            <a:r>
              <a:rPr lang="en-US" sz="1200" dirty="0">
                <a:solidFill>
                  <a:schemeClr val="accent6"/>
                </a:solidFill>
                <a:latin typeface="Space Grotesk"/>
                <a:ea typeface="Space Grotesk"/>
                <a:cs typeface="Space Grotesk"/>
                <a:sym typeface="Space Grotesk"/>
              </a:rPr>
              <a:t>: </a:t>
            </a:r>
          </a:p>
          <a:p>
            <a:pPr marL="228600" lvl="0" indent="-228600" algn="ctr">
              <a:buClr>
                <a:schemeClr val="dk1"/>
              </a:buClr>
              <a:buSzPts val="3600"/>
            </a:pPr>
            <a:r>
              <a:rPr lang="en-US" sz="1200" dirty="0">
                <a:solidFill>
                  <a:schemeClr val="accent6"/>
                </a:solidFill>
                <a:latin typeface="Space Grotesk"/>
                <a:ea typeface="Space Grotesk"/>
                <a:cs typeface="Space Grotesk"/>
                <a:sym typeface="Space Grotesk"/>
              </a:rPr>
              <a:t>  - Fashion-conscious individuals who appreciate modern and trendy clothing. </a:t>
            </a:r>
          </a:p>
          <a:p>
            <a:pPr marL="228600" lvl="0" indent="-228600" algn="ctr">
              <a:buClr>
                <a:schemeClr val="dk1"/>
              </a:buClr>
              <a:buSzPts val="3600"/>
            </a:pPr>
            <a:r>
              <a:rPr lang="en-US" sz="1200" dirty="0">
                <a:solidFill>
                  <a:schemeClr val="accent6"/>
                </a:solidFill>
                <a:latin typeface="Space Grotesk"/>
                <a:ea typeface="Space Grotesk"/>
                <a:cs typeface="Space Grotesk"/>
                <a:sym typeface="Space Grotesk"/>
              </a:rPr>
              <a:t>  - Professionals or those who prefer smart-casual or business-casual attire. </a:t>
            </a:r>
          </a:p>
          <a:p>
            <a:pPr marL="228600" lvl="0" indent="-228600" algn="ctr">
              <a:buClr>
                <a:schemeClr val="dk1"/>
              </a:buClr>
              <a:buSzPts val="3600"/>
            </a:pPr>
            <a:endParaRPr lang="en-US" sz="1200" dirty="0">
              <a:solidFill>
                <a:schemeClr val="accent6"/>
              </a:solidFill>
              <a:latin typeface="Space Grotesk"/>
              <a:ea typeface="Space Grotesk"/>
              <a:cs typeface="Space Grotesk"/>
              <a:sym typeface="Space Grotesk"/>
            </a:endParaRPr>
          </a:p>
          <a:p>
            <a:pPr marL="228600" lvl="0" indent="-228600" algn="ctr">
              <a:buClr>
                <a:schemeClr val="dk1"/>
              </a:buClr>
              <a:buSzPts val="3600"/>
            </a:pPr>
            <a:r>
              <a:rPr lang="en-US" sz="1200" dirty="0">
                <a:solidFill>
                  <a:schemeClr val="accent6"/>
                </a:solidFill>
                <a:latin typeface="Space Grotesk"/>
                <a:ea typeface="Space Grotesk"/>
                <a:cs typeface="Space Grotesk"/>
                <a:sym typeface="Space Grotesk"/>
              </a:rPr>
              <a:t>3</a:t>
            </a:r>
            <a:r>
              <a:rPr lang="en-US" sz="1200" u="sng" dirty="0">
                <a:solidFill>
                  <a:schemeClr val="accent6"/>
                </a:solidFill>
                <a:latin typeface="Space Grotesk"/>
                <a:ea typeface="Space Grotesk"/>
                <a:cs typeface="Space Grotesk"/>
                <a:sym typeface="Space Grotesk"/>
              </a:rPr>
              <a:t>. Psychographics</a:t>
            </a:r>
            <a:r>
              <a:rPr lang="en-US" sz="1200" dirty="0">
                <a:solidFill>
                  <a:schemeClr val="accent6"/>
                </a:solidFill>
                <a:latin typeface="Space Grotesk"/>
                <a:ea typeface="Space Grotesk"/>
                <a:cs typeface="Space Grotesk"/>
                <a:sym typeface="Space Grotesk"/>
              </a:rPr>
              <a:t>:  </a:t>
            </a:r>
          </a:p>
          <a:p>
            <a:pPr marL="228600" lvl="0" indent="-228600" algn="ctr">
              <a:buClr>
                <a:schemeClr val="dk1"/>
              </a:buClr>
              <a:buSzPts val="3600"/>
            </a:pPr>
            <a:r>
              <a:rPr lang="en-US" sz="1200" dirty="0">
                <a:solidFill>
                  <a:schemeClr val="accent6"/>
                </a:solidFill>
                <a:latin typeface="Space Grotesk"/>
                <a:ea typeface="Space Grotesk"/>
                <a:cs typeface="Space Grotesk"/>
                <a:sym typeface="Space Grotesk"/>
              </a:rPr>
              <a:t> - Trendy and fashionable.  </a:t>
            </a:r>
          </a:p>
          <a:p>
            <a:pPr marL="228600" lvl="0" indent="-228600" algn="ctr">
              <a:buClr>
                <a:schemeClr val="dk1"/>
              </a:buClr>
              <a:buSzPts val="3600"/>
            </a:pPr>
            <a:r>
              <a:rPr lang="en-US" sz="1200" dirty="0">
                <a:solidFill>
                  <a:schemeClr val="accent6"/>
                </a:solidFill>
                <a:latin typeface="Space Grotesk"/>
                <a:ea typeface="Space Grotesk"/>
                <a:cs typeface="Space Grotesk"/>
                <a:sym typeface="Space Grotesk"/>
              </a:rPr>
              <a:t> - Socially active and outgoing</a:t>
            </a:r>
          </a:p>
          <a:p>
            <a:pPr marL="228600" lvl="0" indent="-228600" algn="ctr">
              <a:buClr>
                <a:schemeClr val="dk1"/>
              </a:buClr>
              <a:buSzPts val="3600"/>
            </a:pPr>
            <a:endParaRPr lang="en-US" sz="1200" dirty="0">
              <a:solidFill>
                <a:schemeClr val="accent6"/>
              </a:solidFill>
              <a:latin typeface="Space Grotesk"/>
              <a:ea typeface="Space Grotesk"/>
              <a:cs typeface="Space Grotesk"/>
              <a:sym typeface="Space Grotesk"/>
            </a:endParaRPr>
          </a:p>
          <a:p>
            <a:pPr marL="228600" lvl="0" indent="-228600" algn="ctr">
              <a:buClr>
                <a:schemeClr val="dk1"/>
              </a:buClr>
              <a:buSzPts val="3600"/>
            </a:pPr>
            <a:r>
              <a:rPr lang="en-US" sz="1200" dirty="0">
                <a:solidFill>
                  <a:schemeClr val="accent6"/>
                </a:solidFill>
                <a:latin typeface="Space Grotesk"/>
                <a:ea typeface="Space Grotesk"/>
                <a:cs typeface="Space Grotesk"/>
                <a:sym typeface="Space Grotesk"/>
              </a:rPr>
              <a:t>4. </a:t>
            </a:r>
            <a:r>
              <a:rPr lang="en-US" sz="1200" u="sng" dirty="0">
                <a:solidFill>
                  <a:schemeClr val="accent6"/>
                </a:solidFill>
                <a:latin typeface="Space Grotesk"/>
                <a:ea typeface="Space Grotesk"/>
                <a:cs typeface="Space Grotesk"/>
                <a:sym typeface="Space Grotesk"/>
              </a:rPr>
              <a:t>Behavio</a:t>
            </a:r>
            <a:r>
              <a:rPr lang="en-US" sz="1200" dirty="0">
                <a:solidFill>
                  <a:schemeClr val="accent6"/>
                </a:solidFill>
                <a:latin typeface="Space Grotesk"/>
                <a:ea typeface="Space Grotesk"/>
                <a:cs typeface="Space Grotesk"/>
                <a:sym typeface="Space Grotesk"/>
              </a:rPr>
              <a:t>r:  </a:t>
            </a:r>
          </a:p>
          <a:p>
            <a:pPr marL="228600" lvl="0" indent="-228600" algn="ctr">
              <a:buClr>
                <a:schemeClr val="dk1"/>
              </a:buClr>
              <a:buSzPts val="3600"/>
            </a:pPr>
            <a:r>
              <a:rPr lang="en-US" sz="1200" dirty="0">
                <a:solidFill>
                  <a:schemeClr val="accent6"/>
                </a:solidFill>
                <a:latin typeface="Space Grotesk"/>
                <a:ea typeface="Space Grotesk"/>
                <a:cs typeface="Space Grotesk"/>
                <a:sym typeface="Space Grotesk"/>
              </a:rPr>
              <a:t> - Frequent shoppers who keep up with the latest fashion trends. </a:t>
            </a:r>
          </a:p>
          <a:p>
            <a:pPr marL="228600" lvl="0" indent="-228600" algn="ctr">
              <a:buClr>
                <a:schemeClr val="dk1"/>
              </a:buClr>
              <a:buSzPts val="3600"/>
            </a:pPr>
            <a:r>
              <a:rPr lang="en-US" sz="1200" dirty="0">
                <a:solidFill>
                  <a:schemeClr val="accent6"/>
                </a:solidFill>
                <a:latin typeface="Space Grotesk"/>
                <a:ea typeface="Space Grotesk"/>
                <a:cs typeface="Space Grotesk"/>
                <a:sym typeface="Space Grotesk"/>
              </a:rPr>
              <a:t>  - May have brand loyalty and prefer to shop at branded stores. </a:t>
            </a:r>
          </a:p>
          <a:p>
            <a:pPr marL="228600" lvl="0" indent="-228600" algn="ctr">
              <a:buClr>
                <a:schemeClr val="dk1"/>
              </a:buClr>
              <a:buSzPts val="3600"/>
            </a:pPr>
            <a:r>
              <a:rPr lang="en-US" sz="1200" dirty="0">
                <a:solidFill>
                  <a:schemeClr val="accent6"/>
                </a:solidFill>
                <a:latin typeface="Space Grotesk"/>
                <a:ea typeface="Space Grotesk"/>
                <a:cs typeface="Space Grotesk"/>
                <a:sym typeface="Space Grotesk"/>
              </a:rPr>
              <a:t>  </a:t>
            </a:r>
            <a:endParaRPr kumimoji="0" lang="en-US" sz="1050" b="0" i="0" strike="noStrike" kern="0" cap="none" spc="0" normalizeH="0" baseline="0" noProof="0" dirty="0">
              <a:ln>
                <a:noFill/>
              </a:ln>
              <a:solidFill>
                <a:schemeClr val="accent6"/>
              </a:solidFill>
              <a:effectLst/>
              <a:uLnTx/>
              <a:uFillTx/>
              <a:latin typeface="Space Grotesk"/>
              <a:ea typeface="Space Grotesk"/>
              <a:cs typeface="Space Grotesk"/>
              <a:sym typeface="Space Grotesk"/>
            </a:endParaRP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u="sng" dirty="0"/>
              <a:t>Competitor Analysis</a:t>
            </a:r>
            <a:endParaRPr u="sng"/>
          </a:p>
        </p:txBody>
      </p:sp>
      <p:sp>
        <p:nvSpPr>
          <p:cNvPr id="473" name="Google Shape;473;p45"/>
          <p:cNvSpPr/>
          <p:nvPr/>
        </p:nvSpPr>
        <p:spPr>
          <a:xfrm>
            <a:off x="2767962" y="1987925"/>
            <a:ext cx="369579" cy="448692"/>
          </a:xfrm>
          <a:custGeom>
            <a:avLst/>
            <a:gdLst/>
            <a:ahLst/>
            <a:cxnLst/>
            <a:rect l="l" t="t" r="r" b="b"/>
            <a:pathLst>
              <a:path w="12258" h="14882" extrusionOk="0">
                <a:moveTo>
                  <a:pt x="7690" y="1196"/>
                </a:moveTo>
                <a:cubicBezTo>
                  <a:pt x="7976" y="1196"/>
                  <a:pt x="8190" y="1428"/>
                  <a:pt x="8190" y="1713"/>
                </a:cubicBezTo>
                <a:cubicBezTo>
                  <a:pt x="8190" y="1981"/>
                  <a:pt x="7976" y="2213"/>
                  <a:pt x="7690" y="2213"/>
                </a:cubicBezTo>
                <a:cubicBezTo>
                  <a:pt x="7405" y="2213"/>
                  <a:pt x="7173" y="1981"/>
                  <a:pt x="7173" y="1713"/>
                </a:cubicBezTo>
                <a:cubicBezTo>
                  <a:pt x="7173" y="1428"/>
                  <a:pt x="7405" y="1196"/>
                  <a:pt x="7690" y="1196"/>
                </a:cubicBezTo>
                <a:close/>
                <a:moveTo>
                  <a:pt x="3176" y="1820"/>
                </a:moveTo>
                <a:cubicBezTo>
                  <a:pt x="3247" y="2284"/>
                  <a:pt x="3658" y="2641"/>
                  <a:pt x="4140" y="2641"/>
                </a:cubicBezTo>
                <a:lnTo>
                  <a:pt x="6191" y="2641"/>
                </a:lnTo>
                <a:cubicBezTo>
                  <a:pt x="5656" y="3141"/>
                  <a:pt x="5014" y="3533"/>
                  <a:pt x="4496" y="3819"/>
                </a:cubicBezTo>
                <a:cubicBezTo>
                  <a:pt x="4336" y="3908"/>
                  <a:pt x="4175" y="3997"/>
                  <a:pt x="4033" y="4122"/>
                </a:cubicBezTo>
                <a:cubicBezTo>
                  <a:pt x="3622" y="4033"/>
                  <a:pt x="3265" y="3765"/>
                  <a:pt x="3051" y="3391"/>
                </a:cubicBezTo>
                <a:cubicBezTo>
                  <a:pt x="2819" y="2998"/>
                  <a:pt x="2801" y="2552"/>
                  <a:pt x="2944" y="2124"/>
                </a:cubicBezTo>
                <a:cubicBezTo>
                  <a:pt x="2998" y="1999"/>
                  <a:pt x="3087" y="1892"/>
                  <a:pt x="3176" y="1820"/>
                </a:cubicBezTo>
                <a:close/>
                <a:moveTo>
                  <a:pt x="3426" y="4354"/>
                </a:moveTo>
                <a:cubicBezTo>
                  <a:pt x="3497" y="4390"/>
                  <a:pt x="3551" y="4425"/>
                  <a:pt x="3622" y="4443"/>
                </a:cubicBezTo>
                <a:cubicBezTo>
                  <a:pt x="3515" y="4550"/>
                  <a:pt x="3426" y="4657"/>
                  <a:pt x="3319" y="4764"/>
                </a:cubicBezTo>
                <a:lnTo>
                  <a:pt x="3426" y="4354"/>
                </a:lnTo>
                <a:close/>
                <a:moveTo>
                  <a:pt x="8975" y="5300"/>
                </a:moveTo>
                <a:lnTo>
                  <a:pt x="11009" y="6727"/>
                </a:lnTo>
                <a:cubicBezTo>
                  <a:pt x="11038" y="6757"/>
                  <a:pt x="11079" y="6770"/>
                  <a:pt x="11121" y="6770"/>
                </a:cubicBezTo>
                <a:cubicBezTo>
                  <a:pt x="11155" y="6770"/>
                  <a:pt x="11191" y="6761"/>
                  <a:pt x="11223" y="6745"/>
                </a:cubicBezTo>
                <a:lnTo>
                  <a:pt x="11669" y="6513"/>
                </a:lnTo>
                <a:cubicBezTo>
                  <a:pt x="11687" y="6504"/>
                  <a:pt x="11700" y="6500"/>
                  <a:pt x="11712" y="6500"/>
                </a:cubicBezTo>
                <a:cubicBezTo>
                  <a:pt x="11723" y="6500"/>
                  <a:pt x="11732" y="6504"/>
                  <a:pt x="11741" y="6513"/>
                </a:cubicBezTo>
                <a:cubicBezTo>
                  <a:pt x="11741" y="6513"/>
                  <a:pt x="11758" y="6531"/>
                  <a:pt x="11776" y="6549"/>
                </a:cubicBezTo>
                <a:cubicBezTo>
                  <a:pt x="11830" y="6941"/>
                  <a:pt x="11455" y="7262"/>
                  <a:pt x="11134" y="7476"/>
                </a:cubicBezTo>
                <a:cubicBezTo>
                  <a:pt x="11123" y="7482"/>
                  <a:pt x="11113" y="7484"/>
                  <a:pt x="11103" y="7484"/>
                </a:cubicBezTo>
                <a:cubicBezTo>
                  <a:pt x="11079" y="7484"/>
                  <a:pt x="11057" y="7471"/>
                  <a:pt x="11045" y="7459"/>
                </a:cubicBezTo>
                <a:cubicBezTo>
                  <a:pt x="11045" y="7459"/>
                  <a:pt x="11027" y="7459"/>
                  <a:pt x="11027" y="7441"/>
                </a:cubicBezTo>
                <a:lnTo>
                  <a:pt x="9100" y="5996"/>
                </a:lnTo>
                <a:cubicBezTo>
                  <a:pt x="9100" y="5960"/>
                  <a:pt x="9100" y="5942"/>
                  <a:pt x="9100" y="5906"/>
                </a:cubicBezTo>
                <a:lnTo>
                  <a:pt x="8975" y="5300"/>
                </a:lnTo>
                <a:close/>
                <a:moveTo>
                  <a:pt x="4871" y="8618"/>
                </a:moveTo>
                <a:lnTo>
                  <a:pt x="4853" y="9011"/>
                </a:lnTo>
                <a:cubicBezTo>
                  <a:pt x="4782" y="8922"/>
                  <a:pt x="4693" y="8850"/>
                  <a:pt x="4603" y="8779"/>
                </a:cubicBezTo>
                <a:cubicBezTo>
                  <a:pt x="4693" y="8708"/>
                  <a:pt x="4782" y="8654"/>
                  <a:pt x="4871" y="8618"/>
                </a:cubicBezTo>
                <a:close/>
                <a:moveTo>
                  <a:pt x="7030" y="2373"/>
                </a:moveTo>
                <a:cubicBezTo>
                  <a:pt x="7030" y="2373"/>
                  <a:pt x="7030" y="2391"/>
                  <a:pt x="7048" y="2391"/>
                </a:cubicBezTo>
                <a:cubicBezTo>
                  <a:pt x="7048" y="2391"/>
                  <a:pt x="7048" y="2391"/>
                  <a:pt x="7048" y="2409"/>
                </a:cubicBezTo>
                <a:cubicBezTo>
                  <a:pt x="7048" y="2409"/>
                  <a:pt x="6994" y="2802"/>
                  <a:pt x="6887" y="3194"/>
                </a:cubicBezTo>
                <a:cubicBezTo>
                  <a:pt x="6844" y="3366"/>
                  <a:pt x="6976" y="3473"/>
                  <a:pt x="7103" y="3473"/>
                </a:cubicBezTo>
                <a:cubicBezTo>
                  <a:pt x="7187" y="3473"/>
                  <a:pt x="7269" y="3426"/>
                  <a:pt x="7298" y="3319"/>
                </a:cubicBezTo>
                <a:cubicBezTo>
                  <a:pt x="7369" y="3052"/>
                  <a:pt x="7423" y="2784"/>
                  <a:pt x="7458" y="2623"/>
                </a:cubicBezTo>
                <a:lnTo>
                  <a:pt x="7494" y="2623"/>
                </a:lnTo>
                <a:cubicBezTo>
                  <a:pt x="7530" y="3105"/>
                  <a:pt x="7637" y="4443"/>
                  <a:pt x="7369" y="5371"/>
                </a:cubicBezTo>
                <a:cubicBezTo>
                  <a:pt x="7327" y="5531"/>
                  <a:pt x="7455" y="5633"/>
                  <a:pt x="7585" y="5633"/>
                </a:cubicBezTo>
                <a:cubicBezTo>
                  <a:pt x="7673" y="5633"/>
                  <a:pt x="7761" y="5586"/>
                  <a:pt x="7797" y="5478"/>
                </a:cubicBezTo>
                <a:cubicBezTo>
                  <a:pt x="8065" y="4497"/>
                  <a:pt x="7976" y="3141"/>
                  <a:pt x="7922" y="2623"/>
                </a:cubicBezTo>
                <a:cubicBezTo>
                  <a:pt x="7958" y="2605"/>
                  <a:pt x="7976" y="2605"/>
                  <a:pt x="7994" y="2588"/>
                </a:cubicBezTo>
                <a:lnTo>
                  <a:pt x="8672" y="5996"/>
                </a:lnTo>
                <a:cubicBezTo>
                  <a:pt x="8672" y="6031"/>
                  <a:pt x="8654" y="6067"/>
                  <a:pt x="8618" y="6067"/>
                </a:cubicBezTo>
                <a:lnTo>
                  <a:pt x="7209" y="6388"/>
                </a:lnTo>
                <a:cubicBezTo>
                  <a:pt x="6977" y="6442"/>
                  <a:pt x="6762" y="6567"/>
                  <a:pt x="6602" y="6709"/>
                </a:cubicBezTo>
                <a:lnTo>
                  <a:pt x="6602" y="5710"/>
                </a:lnTo>
                <a:cubicBezTo>
                  <a:pt x="6602" y="5335"/>
                  <a:pt x="6673" y="4979"/>
                  <a:pt x="6816" y="4657"/>
                </a:cubicBezTo>
                <a:cubicBezTo>
                  <a:pt x="6869" y="4550"/>
                  <a:pt x="6816" y="4408"/>
                  <a:pt x="6709" y="4372"/>
                </a:cubicBezTo>
                <a:cubicBezTo>
                  <a:pt x="6680" y="4358"/>
                  <a:pt x="6649" y="4351"/>
                  <a:pt x="6618" y="4351"/>
                </a:cubicBezTo>
                <a:cubicBezTo>
                  <a:pt x="6533" y="4351"/>
                  <a:pt x="6450" y="4401"/>
                  <a:pt x="6423" y="4479"/>
                </a:cubicBezTo>
                <a:cubicBezTo>
                  <a:pt x="6245" y="4871"/>
                  <a:pt x="6156" y="5282"/>
                  <a:pt x="6156" y="5710"/>
                </a:cubicBezTo>
                <a:lnTo>
                  <a:pt x="6156" y="7691"/>
                </a:lnTo>
                <a:cubicBezTo>
                  <a:pt x="6156" y="7726"/>
                  <a:pt x="6138" y="7744"/>
                  <a:pt x="6120" y="7762"/>
                </a:cubicBezTo>
                <a:lnTo>
                  <a:pt x="4782" y="8190"/>
                </a:lnTo>
                <a:cubicBezTo>
                  <a:pt x="4603" y="8244"/>
                  <a:pt x="4443" y="8333"/>
                  <a:pt x="4318" y="8458"/>
                </a:cubicBezTo>
                <a:lnTo>
                  <a:pt x="4318" y="7726"/>
                </a:lnTo>
                <a:cubicBezTo>
                  <a:pt x="4318" y="7708"/>
                  <a:pt x="4247" y="5888"/>
                  <a:pt x="4996" y="5139"/>
                </a:cubicBezTo>
                <a:cubicBezTo>
                  <a:pt x="5085" y="5050"/>
                  <a:pt x="5085" y="4925"/>
                  <a:pt x="4996" y="4836"/>
                </a:cubicBezTo>
                <a:cubicBezTo>
                  <a:pt x="4951" y="4791"/>
                  <a:pt x="4893" y="4769"/>
                  <a:pt x="4838" y="4769"/>
                </a:cubicBezTo>
                <a:cubicBezTo>
                  <a:pt x="4782" y="4769"/>
                  <a:pt x="4728" y="4791"/>
                  <a:pt x="4693" y="4836"/>
                </a:cubicBezTo>
                <a:cubicBezTo>
                  <a:pt x="3818" y="5710"/>
                  <a:pt x="3872" y="7601"/>
                  <a:pt x="3872" y="7726"/>
                </a:cubicBezTo>
                <a:lnTo>
                  <a:pt x="3872" y="9421"/>
                </a:lnTo>
                <a:cubicBezTo>
                  <a:pt x="3872" y="9457"/>
                  <a:pt x="3854" y="9475"/>
                  <a:pt x="3836" y="9493"/>
                </a:cubicBezTo>
                <a:lnTo>
                  <a:pt x="1731" y="10296"/>
                </a:lnTo>
                <a:cubicBezTo>
                  <a:pt x="1721" y="10299"/>
                  <a:pt x="1712" y="10300"/>
                  <a:pt x="1703" y="10300"/>
                </a:cubicBezTo>
                <a:cubicBezTo>
                  <a:pt x="1661" y="10300"/>
                  <a:pt x="1627" y="10268"/>
                  <a:pt x="1642" y="10224"/>
                </a:cubicBezTo>
                <a:cubicBezTo>
                  <a:pt x="1695" y="9760"/>
                  <a:pt x="1820" y="9047"/>
                  <a:pt x="2052" y="8244"/>
                </a:cubicBezTo>
                <a:cubicBezTo>
                  <a:pt x="2088" y="8137"/>
                  <a:pt x="2016" y="8012"/>
                  <a:pt x="1891" y="7976"/>
                </a:cubicBezTo>
                <a:cubicBezTo>
                  <a:pt x="1873" y="7970"/>
                  <a:pt x="1854" y="7967"/>
                  <a:pt x="1834" y="7967"/>
                </a:cubicBezTo>
                <a:cubicBezTo>
                  <a:pt x="1744" y="7967"/>
                  <a:pt x="1653" y="8034"/>
                  <a:pt x="1624" y="8137"/>
                </a:cubicBezTo>
                <a:cubicBezTo>
                  <a:pt x="1535" y="8476"/>
                  <a:pt x="1445" y="8815"/>
                  <a:pt x="1392" y="9118"/>
                </a:cubicBezTo>
                <a:cubicBezTo>
                  <a:pt x="892" y="9064"/>
                  <a:pt x="571" y="8904"/>
                  <a:pt x="464" y="8618"/>
                </a:cubicBezTo>
                <a:cubicBezTo>
                  <a:pt x="446" y="8601"/>
                  <a:pt x="464" y="8565"/>
                  <a:pt x="464" y="8565"/>
                </a:cubicBezTo>
                <a:cubicBezTo>
                  <a:pt x="482" y="8547"/>
                  <a:pt x="500" y="8529"/>
                  <a:pt x="535" y="8529"/>
                </a:cubicBezTo>
                <a:lnTo>
                  <a:pt x="1017" y="8529"/>
                </a:lnTo>
                <a:cubicBezTo>
                  <a:pt x="1124" y="8529"/>
                  <a:pt x="1196" y="8476"/>
                  <a:pt x="1231" y="8386"/>
                </a:cubicBezTo>
                <a:lnTo>
                  <a:pt x="2837" y="3854"/>
                </a:lnTo>
                <a:cubicBezTo>
                  <a:pt x="2891" y="3926"/>
                  <a:pt x="2962" y="4015"/>
                  <a:pt x="3051" y="4086"/>
                </a:cubicBezTo>
                <a:lnTo>
                  <a:pt x="2605" y="5764"/>
                </a:lnTo>
                <a:cubicBezTo>
                  <a:pt x="2355" y="6174"/>
                  <a:pt x="2141" y="6638"/>
                  <a:pt x="1963" y="7137"/>
                </a:cubicBezTo>
                <a:cubicBezTo>
                  <a:pt x="1894" y="7308"/>
                  <a:pt x="2037" y="7436"/>
                  <a:pt x="2172" y="7436"/>
                </a:cubicBezTo>
                <a:cubicBezTo>
                  <a:pt x="2249" y="7436"/>
                  <a:pt x="2323" y="7395"/>
                  <a:pt x="2355" y="7298"/>
                </a:cubicBezTo>
                <a:cubicBezTo>
                  <a:pt x="2944" y="5764"/>
                  <a:pt x="3729" y="4729"/>
                  <a:pt x="4693" y="4211"/>
                </a:cubicBezTo>
                <a:cubicBezTo>
                  <a:pt x="5763" y="3640"/>
                  <a:pt x="6548" y="3016"/>
                  <a:pt x="7030" y="2373"/>
                </a:cubicBezTo>
                <a:close/>
                <a:moveTo>
                  <a:pt x="4728" y="0"/>
                </a:moveTo>
                <a:cubicBezTo>
                  <a:pt x="4603" y="0"/>
                  <a:pt x="4514" y="90"/>
                  <a:pt x="4514" y="215"/>
                </a:cubicBezTo>
                <a:lnTo>
                  <a:pt x="4514" y="893"/>
                </a:lnTo>
                <a:cubicBezTo>
                  <a:pt x="4514" y="1107"/>
                  <a:pt x="4354" y="1267"/>
                  <a:pt x="4140" y="1267"/>
                </a:cubicBezTo>
                <a:lnTo>
                  <a:pt x="3569" y="1267"/>
                </a:lnTo>
                <a:cubicBezTo>
                  <a:pt x="3123" y="1267"/>
                  <a:pt x="2694" y="1553"/>
                  <a:pt x="2534" y="1981"/>
                </a:cubicBezTo>
                <a:cubicBezTo>
                  <a:pt x="2373" y="2427"/>
                  <a:pt x="2373" y="2909"/>
                  <a:pt x="2552" y="3355"/>
                </a:cubicBezTo>
                <a:lnTo>
                  <a:pt x="874" y="8083"/>
                </a:lnTo>
                <a:lnTo>
                  <a:pt x="535" y="8083"/>
                </a:lnTo>
                <a:cubicBezTo>
                  <a:pt x="357" y="8083"/>
                  <a:pt x="214" y="8172"/>
                  <a:pt x="107" y="8315"/>
                </a:cubicBezTo>
                <a:cubicBezTo>
                  <a:pt x="18" y="8440"/>
                  <a:pt x="0" y="8618"/>
                  <a:pt x="54" y="8779"/>
                </a:cubicBezTo>
                <a:cubicBezTo>
                  <a:pt x="161" y="9082"/>
                  <a:pt x="482" y="9457"/>
                  <a:pt x="1303" y="9546"/>
                </a:cubicBezTo>
                <a:cubicBezTo>
                  <a:pt x="1267" y="9778"/>
                  <a:pt x="1231" y="9992"/>
                  <a:pt x="1196" y="10171"/>
                </a:cubicBezTo>
                <a:cubicBezTo>
                  <a:pt x="1165" y="10472"/>
                  <a:pt x="1427" y="10735"/>
                  <a:pt x="1713" y="10735"/>
                </a:cubicBezTo>
                <a:cubicBezTo>
                  <a:pt x="1767" y="10735"/>
                  <a:pt x="1820" y="10726"/>
                  <a:pt x="1874" y="10706"/>
                </a:cubicBezTo>
                <a:lnTo>
                  <a:pt x="3479" y="10082"/>
                </a:lnTo>
                <a:lnTo>
                  <a:pt x="4264" y="14703"/>
                </a:lnTo>
                <a:cubicBezTo>
                  <a:pt x="4282" y="14810"/>
                  <a:pt x="4372" y="14881"/>
                  <a:pt x="4479" y="14881"/>
                </a:cubicBezTo>
                <a:lnTo>
                  <a:pt x="4514" y="14881"/>
                </a:lnTo>
                <a:cubicBezTo>
                  <a:pt x="4639" y="14845"/>
                  <a:pt x="4711" y="14738"/>
                  <a:pt x="4693" y="14614"/>
                </a:cubicBezTo>
                <a:lnTo>
                  <a:pt x="3890" y="9921"/>
                </a:lnTo>
                <a:lnTo>
                  <a:pt x="3997" y="9885"/>
                </a:lnTo>
                <a:cubicBezTo>
                  <a:pt x="4175" y="9814"/>
                  <a:pt x="4318" y="9635"/>
                  <a:pt x="4318" y="9421"/>
                </a:cubicBezTo>
                <a:cubicBezTo>
                  <a:pt x="4318" y="9332"/>
                  <a:pt x="4336" y="9225"/>
                  <a:pt x="4354" y="9136"/>
                </a:cubicBezTo>
                <a:cubicBezTo>
                  <a:pt x="4639" y="9350"/>
                  <a:pt x="4818" y="9689"/>
                  <a:pt x="4782" y="10064"/>
                </a:cubicBezTo>
                <a:cubicBezTo>
                  <a:pt x="4764" y="10278"/>
                  <a:pt x="4889" y="10474"/>
                  <a:pt x="5067" y="10581"/>
                </a:cubicBezTo>
                <a:lnTo>
                  <a:pt x="5317" y="14667"/>
                </a:lnTo>
                <a:cubicBezTo>
                  <a:pt x="5317" y="14792"/>
                  <a:pt x="5424" y="14881"/>
                  <a:pt x="5531" y="14881"/>
                </a:cubicBezTo>
                <a:lnTo>
                  <a:pt x="5549" y="14881"/>
                </a:lnTo>
                <a:cubicBezTo>
                  <a:pt x="5656" y="14863"/>
                  <a:pt x="5763" y="14774"/>
                  <a:pt x="5745" y="14649"/>
                </a:cubicBezTo>
                <a:lnTo>
                  <a:pt x="5513" y="10760"/>
                </a:lnTo>
                <a:lnTo>
                  <a:pt x="6513" y="11134"/>
                </a:lnTo>
                <a:lnTo>
                  <a:pt x="6049" y="14631"/>
                </a:lnTo>
                <a:cubicBezTo>
                  <a:pt x="6049" y="14756"/>
                  <a:pt x="6120" y="14863"/>
                  <a:pt x="6245" y="14881"/>
                </a:cubicBezTo>
                <a:lnTo>
                  <a:pt x="6281" y="14881"/>
                </a:lnTo>
                <a:cubicBezTo>
                  <a:pt x="6388" y="14881"/>
                  <a:pt x="6477" y="14792"/>
                  <a:pt x="6495" y="14685"/>
                </a:cubicBezTo>
                <a:lnTo>
                  <a:pt x="6923" y="11366"/>
                </a:lnTo>
                <a:cubicBezTo>
                  <a:pt x="7173" y="11562"/>
                  <a:pt x="7298" y="11884"/>
                  <a:pt x="7280" y="12205"/>
                </a:cubicBezTo>
                <a:cubicBezTo>
                  <a:pt x="7262" y="12437"/>
                  <a:pt x="7387" y="12651"/>
                  <a:pt x="7601" y="12740"/>
                </a:cubicBezTo>
                <a:lnTo>
                  <a:pt x="8154" y="12990"/>
                </a:lnTo>
                <a:cubicBezTo>
                  <a:pt x="8184" y="13003"/>
                  <a:pt x="8212" y="13008"/>
                  <a:pt x="8239" y="13008"/>
                </a:cubicBezTo>
                <a:cubicBezTo>
                  <a:pt x="8440" y="13008"/>
                  <a:pt x="8553" y="12692"/>
                  <a:pt x="8333" y="12597"/>
                </a:cubicBezTo>
                <a:lnTo>
                  <a:pt x="7779" y="12348"/>
                </a:lnTo>
                <a:cubicBezTo>
                  <a:pt x="7744" y="12330"/>
                  <a:pt x="7708" y="12276"/>
                  <a:pt x="7726" y="12240"/>
                </a:cubicBezTo>
                <a:lnTo>
                  <a:pt x="7851" y="10296"/>
                </a:lnTo>
                <a:cubicBezTo>
                  <a:pt x="7851" y="10189"/>
                  <a:pt x="7976" y="8779"/>
                  <a:pt x="7565" y="7673"/>
                </a:cubicBezTo>
                <a:cubicBezTo>
                  <a:pt x="7524" y="7591"/>
                  <a:pt x="7441" y="7530"/>
                  <a:pt x="7357" y="7530"/>
                </a:cubicBezTo>
                <a:cubicBezTo>
                  <a:pt x="7331" y="7530"/>
                  <a:pt x="7305" y="7535"/>
                  <a:pt x="7280" y="7548"/>
                </a:cubicBezTo>
                <a:cubicBezTo>
                  <a:pt x="7173" y="7584"/>
                  <a:pt x="7101" y="7708"/>
                  <a:pt x="7155" y="7833"/>
                </a:cubicBezTo>
                <a:cubicBezTo>
                  <a:pt x="7548" y="8850"/>
                  <a:pt x="7405" y="10242"/>
                  <a:pt x="7405" y="10260"/>
                </a:cubicBezTo>
                <a:lnTo>
                  <a:pt x="7351" y="11170"/>
                </a:lnTo>
                <a:cubicBezTo>
                  <a:pt x="7209" y="11009"/>
                  <a:pt x="7012" y="10867"/>
                  <a:pt x="6798" y="10777"/>
                </a:cubicBezTo>
                <a:lnTo>
                  <a:pt x="5281" y="10189"/>
                </a:lnTo>
                <a:cubicBezTo>
                  <a:pt x="5246" y="10171"/>
                  <a:pt x="5210" y="10135"/>
                  <a:pt x="5228" y="10082"/>
                </a:cubicBezTo>
                <a:lnTo>
                  <a:pt x="5317" y="8476"/>
                </a:lnTo>
                <a:lnTo>
                  <a:pt x="6245" y="8172"/>
                </a:lnTo>
                <a:cubicBezTo>
                  <a:pt x="6459" y="8101"/>
                  <a:pt x="6602" y="7923"/>
                  <a:pt x="6602" y="7691"/>
                </a:cubicBezTo>
                <a:cubicBezTo>
                  <a:pt x="6602" y="7280"/>
                  <a:pt x="6887" y="6923"/>
                  <a:pt x="7298" y="6816"/>
                </a:cubicBezTo>
                <a:lnTo>
                  <a:pt x="7887" y="6691"/>
                </a:lnTo>
                <a:cubicBezTo>
                  <a:pt x="8565" y="7334"/>
                  <a:pt x="9118" y="8262"/>
                  <a:pt x="9528" y="9457"/>
                </a:cubicBezTo>
                <a:cubicBezTo>
                  <a:pt x="9562" y="9557"/>
                  <a:pt x="9640" y="9600"/>
                  <a:pt x="9721" y="9600"/>
                </a:cubicBezTo>
                <a:cubicBezTo>
                  <a:pt x="9855" y="9600"/>
                  <a:pt x="9994" y="9482"/>
                  <a:pt x="9938" y="9314"/>
                </a:cubicBezTo>
                <a:cubicBezTo>
                  <a:pt x="9546" y="8172"/>
                  <a:pt x="9011" y="7245"/>
                  <a:pt x="8386" y="6567"/>
                </a:cubicBezTo>
                <a:lnTo>
                  <a:pt x="8725" y="6495"/>
                </a:lnTo>
                <a:cubicBezTo>
                  <a:pt x="8796" y="6477"/>
                  <a:pt x="8868" y="6442"/>
                  <a:pt x="8921" y="6406"/>
                </a:cubicBezTo>
                <a:lnTo>
                  <a:pt x="10759" y="7798"/>
                </a:lnTo>
                <a:cubicBezTo>
                  <a:pt x="10848" y="7869"/>
                  <a:pt x="10973" y="7923"/>
                  <a:pt x="11098" y="7923"/>
                </a:cubicBezTo>
                <a:cubicBezTo>
                  <a:pt x="11187" y="7923"/>
                  <a:pt x="11277" y="7887"/>
                  <a:pt x="11366" y="7833"/>
                </a:cubicBezTo>
                <a:cubicBezTo>
                  <a:pt x="12133" y="7352"/>
                  <a:pt x="12258" y="6834"/>
                  <a:pt x="12204" y="6495"/>
                </a:cubicBezTo>
                <a:cubicBezTo>
                  <a:pt x="12187" y="6335"/>
                  <a:pt x="12080" y="6192"/>
                  <a:pt x="11937" y="6120"/>
                </a:cubicBezTo>
                <a:cubicBezTo>
                  <a:pt x="11857" y="6085"/>
                  <a:pt x="11772" y="6067"/>
                  <a:pt x="11689" y="6067"/>
                </a:cubicBezTo>
                <a:cubicBezTo>
                  <a:pt x="11607" y="6067"/>
                  <a:pt x="11526" y="6085"/>
                  <a:pt x="11455" y="6120"/>
                </a:cubicBezTo>
                <a:lnTo>
                  <a:pt x="11134" y="6299"/>
                </a:lnTo>
                <a:lnTo>
                  <a:pt x="8850" y="4675"/>
                </a:lnTo>
                <a:lnTo>
                  <a:pt x="8386" y="2338"/>
                </a:lnTo>
                <a:cubicBezTo>
                  <a:pt x="8547" y="2159"/>
                  <a:pt x="8636" y="1945"/>
                  <a:pt x="8636" y="1713"/>
                </a:cubicBezTo>
                <a:cubicBezTo>
                  <a:pt x="8636" y="1178"/>
                  <a:pt x="8208" y="768"/>
                  <a:pt x="7690" y="768"/>
                </a:cubicBezTo>
                <a:cubicBezTo>
                  <a:pt x="7333" y="768"/>
                  <a:pt x="7012" y="964"/>
                  <a:pt x="6852" y="1267"/>
                </a:cubicBezTo>
                <a:lnTo>
                  <a:pt x="6513" y="1267"/>
                </a:lnTo>
                <a:cubicBezTo>
                  <a:pt x="6299" y="1267"/>
                  <a:pt x="6138" y="1107"/>
                  <a:pt x="6138" y="893"/>
                </a:cubicBezTo>
                <a:lnTo>
                  <a:pt x="6138" y="215"/>
                </a:lnTo>
                <a:cubicBezTo>
                  <a:pt x="6138" y="90"/>
                  <a:pt x="6049" y="0"/>
                  <a:pt x="5924" y="0"/>
                </a:cubicBezTo>
                <a:cubicBezTo>
                  <a:pt x="5799" y="0"/>
                  <a:pt x="5710" y="90"/>
                  <a:pt x="5710" y="215"/>
                </a:cubicBezTo>
                <a:lnTo>
                  <a:pt x="5710" y="893"/>
                </a:lnTo>
                <a:cubicBezTo>
                  <a:pt x="5710" y="1339"/>
                  <a:pt x="6067" y="1695"/>
                  <a:pt x="6513" y="1695"/>
                </a:cubicBezTo>
                <a:lnTo>
                  <a:pt x="6745" y="1695"/>
                </a:lnTo>
                <a:lnTo>
                  <a:pt x="6745" y="1713"/>
                </a:lnTo>
                <a:cubicBezTo>
                  <a:pt x="6745" y="1803"/>
                  <a:pt x="6762" y="1892"/>
                  <a:pt x="6780" y="1963"/>
                </a:cubicBezTo>
                <a:cubicBezTo>
                  <a:pt x="6727" y="2052"/>
                  <a:pt x="6673" y="2124"/>
                  <a:pt x="6602" y="2195"/>
                </a:cubicBezTo>
                <a:cubicBezTo>
                  <a:pt x="6584" y="2213"/>
                  <a:pt x="6548" y="2213"/>
                  <a:pt x="6513" y="2213"/>
                </a:cubicBezTo>
                <a:lnTo>
                  <a:pt x="4140" y="2213"/>
                </a:lnTo>
                <a:cubicBezTo>
                  <a:pt x="3854" y="2213"/>
                  <a:pt x="3622" y="1981"/>
                  <a:pt x="3604" y="1695"/>
                </a:cubicBezTo>
                <a:lnTo>
                  <a:pt x="4140" y="1695"/>
                </a:lnTo>
                <a:cubicBezTo>
                  <a:pt x="4586" y="1695"/>
                  <a:pt x="4942" y="1339"/>
                  <a:pt x="4942" y="893"/>
                </a:cubicBezTo>
                <a:lnTo>
                  <a:pt x="4942" y="215"/>
                </a:lnTo>
                <a:cubicBezTo>
                  <a:pt x="4942" y="90"/>
                  <a:pt x="4853" y="0"/>
                  <a:pt x="4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2" name="Google Shape;474;p45"/>
          <p:cNvGrpSpPr/>
          <p:nvPr/>
        </p:nvGrpSpPr>
        <p:grpSpPr>
          <a:xfrm>
            <a:off x="6035786" y="1977767"/>
            <a:ext cx="310941" cy="469026"/>
            <a:chOff x="2201700" y="2807300"/>
            <a:chExt cx="246700" cy="372125"/>
          </a:xfrm>
        </p:grpSpPr>
        <p:sp>
          <p:nvSpPr>
            <p:cNvPr id="475" name="Google Shape;475;p45"/>
            <p:cNvSpPr/>
            <p:nvPr/>
          </p:nvSpPr>
          <p:spPr>
            <a:xfrm>
              <a:off x="2226675" y="2930350"/>
              <a:ext cx="24125" cy="89750"/>
            </a:xfrm>
            <a:custGeom>
              <a:avLst/>
              <a:gdLst/>
              <a:ahLst/>
              <a:cxnLst/>
              <a:rect l="l" t="t" r="r" b="b"/>
              <a:pathLst>
                <a:path w="965" h="3590" extrusionOk="0">
                  <a:moveTo>
                    <a:pt x="730" y="1"/>
                  </a:moveTo>
                  <a:cubicBezTo>
                    <a:pt x="622" y="1"/>
                    <a:pt x="534" y="70"/>
                    <a:pt x="518" y="182"/>
                  </a:cubicBezTo>
                  <a:cubicBezTo>
                    <a:pt x="393" y="1110"/>
                    <a:pt x="215" y="2216"/>
                    <a:pt x="18" y="3340"/>
                  </a:cubicBezTo>
                  <a:cubicBezTo>
                    <a:pt x="1" y="3465"/>
                    <a:pt x="72" y="3572"/>
                    <a:pt x="197" y="3590"/>
                  </a:cubicBezTo>
                  <a:lnTo>
                    <a:pt x="232" y="3590"/>
                  </a:lnTo>
                  <a:cubicBezTo>
                    <a:pt x="340" y="3590"/>
                    <a:pt x="429" y="3518"/>
                    <a:pt x="447" y="3411"/>
                  </a:cubicBezTo>
                  <a:cubicBezTo>
                    <a:pt x="643" y="2287"/>
                    <a:pt x="821" y="1181"/>
                    <a:pt x="964" y="253"/>
                  </a:cubicBezTo>
                  <a:cubicBezTo>
                    <a:pt x="964" y="128"/>
                    <a:pt x="893" y="21"/>
                    <a:pt x="768" y="3"/>
                  </a:cubicBezTo>
                  <a:cubicBezTo>
                    <a:pt x="755" y="1"/>
                    <a:pt x="742"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6" name="Google Shape;476;p45"/>
            <p:cNvSpPr/>
            <p:nvPr/>
          </p:nvSpPr>
          <p:spPr>
            <a:xfrm>
              <a:off x="2201700" y="2807300"/>
              <a:ext cx="246700" cy="372125"/>
            </a:xfrm>
            <a:custGeom>
              <a:avLst/>
              <a:gdLst/>
              <a:ahLst/>
              <a:cxnLst/>
              <a:rect l="l" t="t" r="r" b="b"/>
              <a:pathLst>
                <a:path w="9868" h="14885" extrusionOk="0">
                  <a:moveTo>
                    <a:pt x="5567" y="1125"/>
                  </a:moveTo>
                  <a:cubicBezTo>
                    <a:pt x="5603" y="1125"/>
                    <a:pt x="5639" y="1143"/>
                    <a:pt x="5639" y="1178"/>
                  </a:cubicBezTo>
                  <a:lnTo>
                    <a:pt x="5639" y="1392"/>
                  </a:lnTo>
                  <a:lnTo>
                    <a:pt x="4051" y="1392"/>
                  </a:lnTo>
                  <a:lnTo>
                    <a:pt x="4051" y="1178"/>
                  </a:lnTo>
                  <a:cubicBezTo>
                    <a:pt x="4051" y="1143"/>
                    <a:pt x="4068" y="1125"/>
                    <a:pt x="4122" y="1125"/>
                  </a:cubicBezTo>
                  <a:close/>
                  <a:moveTo>
                    <a:pt x="4265" y="1"/>
                  </a:moveTo>
                  <a:cubicBezTo>
                    <a:pt x="4140" y="1"/>
                    <a:pt x="4033" y="90"/>
                    <a:pt x="4033" y="215"/>
                  </a:cubicBezTo>
                  <a:lnTo>
                    <a:pt x="4033" y="697"/>
                  </a:lnTo>
                  <a:cubicBezTo>
                    <a:pt x="3801" y="732"/>
                    <a:pt x="3605" y="929"/>
                    <a:pt x="3605" y="1178"/>
                  </a:cubicBezTo>
                  <a:lnTo>
                    <a:pt x="3605" y="1392"/>
                  </a:lnTo>
                  <a:lnTo>
                    <a:pt x="3497" y="1392"/>
                  </a:lnTo>
                  <a:cubicBezTo>
                    <a:pt x="2605" y="1392"/>
                    <a:pt x="1874" y="2053"/>
                    <a:pt x="1785" y="2945"/>
                  </a:cubicBezTo>
                  <a:cubicBezTo>
                    <a:pt x="1767" y="3284"/>
                    <a:pt x="1713" y="3676"/>
                    <a:pt x="1660" y="4122"/>
                  </a:cubicBezTo>
                  <a:cubicBezTo>
                    <a:pt x="1642" y="4229"/>
                    <a:pt x="1731" y="4336"/>
                    <a:pt x="1838" y="4354"/>
                  </a:cubicBezTo>
                  <a:lnTo>
                    <a:pt x="1874" y="4354"/>
                  </a:lnTo>
                  <a:cubicBezTo>
                    <a:pt x="1981" y="4354"/>
                    <a:pt x="2070" y="4283"/>
                    <a:pt x="2088" y="4176"/>
                  </a:cubicBezTo>
                  <a:cubicBezTo>
                    <a:pt x="2141" y="3730"/>
                    <a:pt x="2195" y="3337"/>
                    <a:pt x="2231" y="2980"/>
                  </a:cubicBezTo>
                  <a:cubicBezTo>
                    <a:pt x="2284" y="2320"/>
                    <a:pt x="2837" y="1821"/>
                    <a:pt x="3497" y="1821"/>
                  </a:cubicBezTo>
                  <a:lnTo>
                    <a:pt x="4211" y="1821"/>
                  </a:lnTo>
                  <a:lnTo>
                    <a:pt x="4211" y="8137"/>
                  </a:lnTo>
                  <a:cubicBezTo>
                    <a:pt x="4211" y="8654"/>
                    <a:pt x="4639" y="9083"/>
                    <a:pt x="5157" y="9083"/>
                  </a:cubicBezTo>
                  <a:lnTo>
                    <a:pt x="5228" y="9083"/>
                  </a:lnTo>
                  <a:lnTo>
                    <a:pt x="5228" y="9725"/>
                  </a:lnTo>
                  <a:cubicBezTo>
                    <a:pt x="5228" y="10010"/>
                    <a:pt x="4996" y="10225"/>
                    <a:pt x="4729" y="10225"/>
                  </a:cubicBezTo>
                  <a:lnTo>
                    <a:pt x="4033" y="10225"/>
                  </a:lnTo>
                  <a:lnTo>
                    <a:pt x="4033" y="8815"/>
                  </a:lnTo>
                  <a:cubicBezTo>
                    <a:pt x="4033" y="8690"/>
                    <a:pt x="3944" y="8601"/>
                    <a:pt x="3819" y="8601"/>
                  </a:cubicBezTo>
                  <a:cubicBezTo>
                    <a:pt x="3694" y="8601"/>
                    <a:pt x="3605" y="8690"/>
                    <a:pt x="3605" y="8815"/>
                  </a:cubicBezTo>
                  <a:lnTo>
                    <a:pt x="3605" y="11474"/>
                  </a:lnTo>
                  <a:cubicBezTo>
                    <a:pt x="3605" y="11741"/>
                    <a:pt x="3373" y="11973"/>
                    <a:pt x="3105" y="11973"/>
                  </a:cubicBezTo>
                  <a:lnTo>
                    <a:pt x="2141" y="11973"/>
                  </a:lnTo>
                  <a:lnTo>
                    <a:pt x="2141" y="10813"/>
                  </a:lnTo>
                  <a:cubicBezTo>
                    <a:pt x="2141" y="10688"/>
                    <a:pt x="2052" y="10599"/>
                    <a:pt x="1927" y="10599"/>
                  </a:cubicBezTo>
                  <a:cubicBezTo>
                    <a:pt x="1802" y="10599"/>
                    <a:pt x="1713" y="10688"/>
                    <a:pt x="1713" y="10813"/>
                  </a:cubicBezTo>
                  <a:lnTo>
                    <a:pt x="1713" y="12865"/>
                  </a:lnTo>
                  <a:cubicBezTo>
                    <a:pt x="1713" y="13133"/>
                    <a:pt x="1481" y="13365"/>
                    <a:pt x="1214" y="13365"/>
                  </a:cubicBezTo>
                  <a:lnTo>
                    <a:pt x="536" y="13365"/>
                  </a:lnTo>
                  <a:cubicBezTo>
                    <a:pt x="500" y="13365"/>
                    <a:pt x="464" y="13311"/>
                    <a:pt x="464" y="13276"/>
                  </a:cubicBezTo>
                  <a:cubicBezTo>
                    <a:pt x="625" y="12669"/>
                    <a:pt x="946" y="11081"/>
                    <a:pt x="1267" y="9332"/>
                  </a:cubicBezTo>
                  <a:cubicBezTo>
                    <a:pt x="1285" y="9225"/>
                    <a:pt x="1214" y="9100"/>
                    <a:pt x="1089" y="9083"/>
                  </a:cubicBezTo>
                  <a:cubicBezTo>
                    <a:pt x="1078" y="9081"/>
                    <a:pt x="1067" y="9080"/>
                    <a:pt x="1056" y="9080"/>
                  </a:cubicBezTo>
                  <a:cubicBezTo>
                    <a:pt x="957" y="9080"/>
                    <a:pt x="855" y="9149"/>
                    <a:pt x="839" y="9261"/>
                  </a:cubicBezTo>
                  <a:cubicBezTo>
                    <a:pt x="518" y="10992"/>
                    <a:pt x="214" y="12562"/>
                    <a:pt x="54" y="13151"/>
                  </a:cubicBezTo>
                  <a:cubicBezTo>
                    <a:pt x="0" y="13311"/>
                    <a:pt x="36" y="13472"/>
                    <a:pt x="143" y="13597"/>
                  </a:cubicBezTo>
                  <a:cubicBezTo>
                    <a:pt x="232" y="13722"/>
                    <a:pt x="375" y="13793"/>
                    <a:pt x="536" y="13793"/>
                  </a:cubicBezTo>
                  <a:lnTo>
                    <a:pt x="1214" y="13793"/>
                  </a:lnTo>
                  <a:cubicBezTo>
                    <a:pt x="1731" y="13793"/>
                    <a:pt x="2141" y="13383"/>
                    <a:pt x="2141" y="12865"/>
                  </a:cubicBezTo>
                  <a:lnTo>
                    <a:pt x="2141" y="12401"/>
                  </a:lnTo>
                  <a:lnTo>
                    <a:pt x="3105" y="12401"/>
                  </a:lnTo>
                  <a:cubicBezTo>
                    <a:pt x="3212" y="12401"/>
                    <a:pt x="3301" y="12383"/>
                    <a:pt x="3408" y="12366"/>
                  </a:cubicBezTo>
                  <a:lnTo>
                    <a:pt x="3801" y="14703"/>
                  </a:lnTo>
                  <a:cubicBezTo>
                    <a:pt x="3824" y="14828"/>
                    <a:pt x="3920" y="14885"/>
                    <a:pt x="4015" y="14885"/>
                  </a:cubicBezTo>
                  <a:cubicBezTo>
                    <a:pt x="4137" y="14885"/>
                    <a:pt x="4259" y="14792"/>
                    <a:pt x="4229" y="14632"/>
                  </a:cubicBezTo>
                  <a:lnTo>
                    <a:pt x="3801" y="12098"/>
                  </a:lnTo>
                  <a:cubicBezTo>
                    <a:pt x="3944" y="11937"/>
                    <a:pt x="4033" y="11705"/>
                    <a:pt x="4033" y="11474"/>
                  </a:cubicBezTo>
                  <a:lnTo>
                    <a:pt x="4033" y="10671"/>
                  </a:lnTo>
                  <a:lnTo>
                    <a:pt x="4586" y="10671"/>
                  </a:lnTo>
                  <a:lnTo>
                    <a:pt x="4836" y="14685"/>
                  </a:lnTo>
                  <a:cubicBezTo>
                    <a:pt x="4844" y="14819"/>
                    <a:pt x="4943" y="14882"/>
                    <a:pt x="5043" y="14882"/>
                  </a:cubicBezTo>
                  <a:cubicBezTo>
                    <a:pt x="5157" y="14882"/>
                    <a:pt x="5273" y="14801"/>
                    <a:pt x="5264" y="14650"/>
                  </a:cubicBezTo>
                  <a:lnTo>
                    <a:pt x="5032" y="10617"/>
                  </a:lnTo>
                  <a:cubicBezTo>
                    <a:pt x="5389" y="10492"/>
                    <a:pt x="5656" y="10135"/>
                    <a:pt x="5656" y="9725"/>
                  </a:cubicBezTo>
                  <a:lnTo>
                    <a:pt x="5656" y="9083"/>
                  </a:lnTo>
                  <a:lnTo>
                    <a:pt x="5835" y="9083"/>
                  </a:lnTo>
                  <a:lnTo>
                    <a:pt x="5835" y="9886"/>
                  </a:lnTo>
                  <a:cubicBezTo>
                    <a:pt x="5835" y="10135"/>
                    <a:pt x="5942" y="10367"/>
                    <a:pt x="6085" y="10528"/>
                  </a:cubicBezTo>
                  <a:lnTo>
                    <a:pt x="5567" y="14650"/>
                  </a:lnTo>
                  <a:cubicBezTo>
                    <a:pt x="5538" y="14797"/>
                    <a:pt x="5659" y="14879"/>
                    <a:pt x="5781" y="14879"/>
                  </a:cubicBezTo>
                  <a:cubicBezTo>
                    <a:pt x="5880" y="14879"/>
                    <a:pt x="5979" y="14824"/>
                    <a:pt x="5995" y="14703"/>
                  </a:cubicBezTo>
                  <a:lnTo>
                    <a:pt x="6495" y="10795"/>
                  </a:lnTo>
                  <a:cubicBezTo>
                    <a:pt x="6584" y="10813"/>
                    <a:pt x="6673" y="10831"/>
                    <a:pt x="6781" y="10831"/>
                  </a:cubicBezTo>
                  <a:lnTo>
                    <a:pt x="7726" y="10831"/>
                  </a:lnTo>
                  <a:lnTo>
                    <a:pt x="7726" y="11277"/>
                  </a:lnTo>
                  <a:cubicBezTo>
                    <a:pt x="7726" y="11795"/>
                    <a:pt x="8154" y="12223"/>
                    <a:pt x="8672" y="12223"/>
                  </a:cubicBezTo>
                  <a:lnTo>
                    <a:pt x="9332" y="12223"/>
                  </a:lnTo>
                  <a:cubicBezTo>
                    <a:pt x="9493" y="12223"/>
                    <a:pt x="9635" y="12152"/>
                    <a:pt x="9742" y="12027"/>
                  </a:cubicBezTo>
                  <a:cubicBezTo>
                    <a:pt x="9832" y="11884"/>
                    <a:pt x="9867" y="11723"/>
                    <a:pt x="9832" y="11581"/>
                  </a:cubicBezTo>
                  <a:cubicBezTo>
                    <a:pt x="9546" y="10510"/>
                    <a:pt x="8832" y="7762"/>
                    <a:pt x="8386" y="5139"/>
                  </a:cubicBezTo>
                  <a:cubicBezTo>
                    <a:pt x="8370" y="5042"/>
                    <a:pt x="8279" y="4959"/>
                    <a:pt x="8169" y="4959"/>
                  </a:cubicBezTo>
                  <a:cubicBezTo>
                    <a:pt x="8158" y="4959"/>
                    <a:pt x="8147" y="4959"/>
                    <a:pt x="8137" y="4961"/>
                  </a:cubicBezTo>
                  <a:cubicBezTo>
                    <a:pt x="8012" y="4979"/>
                    <a:pt x="7940" y="5104"/>
                    <a:pt x="7958" y="5211"/>
                  </a:cubicBezTo>
                  <a:cubicBezTo>
                    <a:pt x="8404" y="7851"/>
                    <a:pt x="9118" y="10617"/>
                    <a:pt x="9403" y="11688"/>
                  </a:cubicBezTo>
                  <a:cubicBezTo>
                    <a:pt x="9421" y="11741"/>
                    <a:pt x="9386" y="11777"/>
                    <a:pt x="9332" y="11777"/>
                  </a:cubicBezTo>
                  <a:lnTo>
                    <a:pt x="8672" y="11777"/>
                  </a:lnTo>
                  <a:cubicBezTo>
                    <a:pt x="8386" y="11777"/>
                    <a:pt x="8154" y="11563"/>
                    <a:pt x="8154" y="11277"/>
                  </a:cubicBezTo>
                  <a:lnTo>
                    <a:pt x="8154" y="8761"/>
                  </a:lnTo>
                  <a:cubicBezTo>
                    <a:pt x="8154" y="8637"/>
                    <a:pt x="8065" y="8547"/>
                    <a:pt x="7940" y="8547"/>
                  </a:cubicBezTo>
                  <a:cubicBezTo>
                    <a:pt x="7815" y="8547"/>
                    <a:pt x="7726" y="8637"/>
                    <a:pt x="7726" y="8761"/>
                  </a:cubicBezTo>
                  <a:lnTo>
                    <a:pt x="7726" y="10385"/>
                  </a:lnTo>
                  <a:lnTo>
                    <a:pt x="6781" y="10385"/>
                  </a:lnTo>
                  <a:cubicBezTo>
                    <a:pt x="6495" y="10385"/>
                    <a:pt x="6281" y="10171"/>
                    <a:pt x="6281" y="9886"/>
                  </a:cubicBezTo>
                  <a:lnTo>
                    <a:pt x="6281" y="6246"/>
                  </a:lnTo>
                  <a:cubicBezTo>
                    <a:pt x="6281" y="6121"/>
                    <a:pt x="6174" y="6032"/>
                    <a:pt x="6049" y="6032"/>
                  </a:cubicBezTo>
                  <a:cubicBezTo>
                    <a:pt x="5942" y="6032"/>
                    <a:pt x="5835" y="6121"/>
                    <a:pt x="5835" y="6246"/>
                  </a:cubicBezTo>
                  <a:lnTo>
                    <a:pt x="5835" y="8654"/>
                  </a:lnTo>
                  <a:lnTo>
                    <a:pt x="5157" y="8654"/>
                  </a:lnTo>
                  <a:cubicBezTo>
                    <a:pt x="4871" y="8654"/>
                    <a:pt x="4639" y="8422"/>
                    <a:pt x="4639" y="8137"/>
                  </a:cubicBezTo>
                  <a:lnTo>
                    <a:pt x="4639" y="1821"/>
                  </a:lnTo>
                  <a:lnTo>
                    <a:pt x="6370" y="1821"/>
                  </a:lnTo>
                  <a:cubicBezTo>
                    <a:pt x="7030" y="1821"/>
                    <a:pt x="7583" y="2320"/>
                    <a:pt x="7655" y="2980"/>
                  </a:cubicBezTo>
                  <a:cubicBezTo>
                    <a:pt x="7691" y="3355"/>
                    <a:pt x="7726" y="3766"/>
                    <a:pt x="7798" y="4212"/>
                  </a:cubicBezTo>
                  <a:cubicBezTo>
                    <a:pt x="7814" y="4324"/>
                    <a:pt x="7902" y="4393"/>
                    <a:pt x="8010" y="4393"/>
                  </a:cubicBezTo>
                  <a:cubicBezTo>
                    <a:pt x="8022" y="4393"/>
                    <a:pt x="8035" y="4392"/>
                    <a:pt x="8047" y="4390"/>
                  </a:cubicBezTo>
                  <a:cubicBezTo>
                    <a:pt x="8154" y="4372"/>
                    <a:pt x="8244" y="4265"/>
                    <a:pt x="8226" y="4140"/>
                  </a:cubicBezTo>
                  <a:cubicBezTo>
                    <a:pt x="8172" y="3712"/>
                    <a:pt x="8119" y="3302"/>
                    <a:pt x="8083" y="2945"/>
                  </a:cubicBezTo>
                  <a:cubicBezTo>
                    <a:pt x="7994" y="2053"/>
                    <a:pt x="7262" y="1392"/>
                    <a:pt x="6370" y="1392"/>
                  </a:cubicBezTo>
                  <a:lnTo>
                    <a:pt x="6085" y="1392"/>
                  </a:lnTo>
                  <a:lnTo>
                    <a:pt x="6085" y="1178"/>
                  </a:lnTo>
                  <a:cubicBezTo>
                    <a:pt x="6085" y="929"/>
                    <a:pt x="5888" y="732"/>
                    <a:pt x="5639" y="697"/>
                  </a:cubicBezTo>
                  <a:lnTo>
                    <a:pt x="5639" y="215"/>
                  </a:lnTo>
                  <a:cubicBezTo>
                    <a:pt x="5639" y="90"/>
                    <a:pt x="5549" y="1"/>
                    <a:pt x="5425" y="1"/>
                  </a:cubicBezTo>
                  <a:cubicBezTo>
                    <a:pt x="5300" y="1"/>
                    <a:pt x="5210" y="90"/>
                    <a:pt x="5210" y="215"/>
                  </a:cubicBezTo>
                  <a:lnTo>
                    <a:pt x="5210" y="679"/>
                  </a:lnTo>
                  <a:lnTo>
                    <a:pt x="4479" y="679"/>
                  </a:lnTo>
                  <a:lnTo>
                    <a:pt x="4479" y="215"/>
                  </a:lnTo>
                  <a:cubicBezTo>
                    <a:pt x="4479" y="90"/>
                    <a:pt x="4372" y="1"/>
                    <a:pt x="42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7" name="Google Shape;477;p45"/>
            <p:cNvSpPr/>
            <p:nvPr/>
          </p:nvSpPr>
          <p:spPr>
            <a:xfrm>
              <a:off x="2327050" y="2866175"/>
              <a:ext cx="11175" cy="11175"/>
            </a:xfrm>
            <a:custGeom>
              <a:avLst/>
              <a:gdLst/>
              <a:ahLst/>
              <a:cxnLst/>
              <a:rect l="l" t="t" r="r" b="b"/>
              <a:pathLst>
                <a:path w="447" h="447" extrusionOk="0">
                  <a:moveTo>
                    <a:pt x="214" y="1"/>
                  </a:moveTo>
                  <a:cubicBezTo>
                    <a:pt x="89" y="1"/>
                    <a:pt x="0" y="108"/>
                    <a:pt x="0" y="233"/>
                  </a:cubicBezTo>
                  <a:cubicBezTo>
                    <a:pt x="0" y="340"/>
                    <a:pt x="89" y="447"/>
                    <a:pt x="214" y="447"/>
                  </a:cubicBezTo>
                  <a:cubicBezTo>
                    <a:pt x="339" y="447"/>
                    <a:pt x="446" y="340"/>
                    <a:pt x="446" y="233"/>
                  </a:cubicBezTo>
                  <a:cubicBezTo>
                    <a:pt x="446" y="108"/>
                    <a:pt x="339" y="1"/>
                    <a:pt x="2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8" name="Google Shape;478;p45"/>
            <p:cNvSpPr/>
            <p:nvPr/>
          </p:nvSpPr>
          <p:spPr>
            <a:xfrm>
              <a:off x="2327050" y="2885825"/>
              <a:ext cx="11175" cy="10725"/>
            </a:xfrm>
            <a:custGeom>
              <a:avLst/>
              <a:gdLst/>
              <a:ahLst/>
              <a:cxnLst/>
              <a:rect l="l" t="t" r="r" b="b"/>
              <a:pathLst>
                <a:path w="447" h="429" extrusionOk="0">
                  <a:moveTo>
                    <a:pt x="214" y="0"/>
                  </a:moveTo>
                  <a:cubicBezTo>
                    <a:pt x="89" y="0"/>
                    <a:pt x="0" y="89"/>
                    <a:pt x="0" y="214"/>
                  </a:cubicBezTo>
                  <a:cubicBezTo>
                    <a:pt x="0" y="339"/>
                    <a:pt x="89" y="428"/>
                    <a:pt x="214" y="428"/>
                  </a:cubicBezTo>
                  <a:cubicBezTo>
                    <a:pt x="339" y="428"/>
                    <a:pt x="446" y="339"/>
                    <a:pt x="446" y="214"/>
                  </a:cubicBezTo>
                  <a:cubicBezTo>
                    <a:pt x="446" y="89"/>
                    <a:pt x="339" y="0"/>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9" name="Google Shape;479;p45"/>
            <p:cNvSpPr/>
            <p:nvPr/>
          </p:nvSpPr>
          <p:spPr>
            <a:xfrm>
              <a:off x="2327050" y="2905000"/>
              <a:ext cx="11175" cy="10725"/>
            </a:xfrm>
            <a:custGeom>
              <a:avLst/>
              <a:gdLst/>
              <a:ahLst/>
              <a:cxnLst/>
              <a:rect l="l" t="t" r="r" b="b"/>
              <a:pathLst>
                <a:path w="447" h="429" extrusionOk="0">
                  <a:moveTo>
                    <a:pt x="214" y="0"/>
                  </a:moveTo>
                  <a:cubicBezTo>
                    <a:pt x="89" y="0"/>
                    <a:pt x="0" y="89"/>
                    <a:pt x="0" y="214"/>
                  </a:cubicBezTo>
                  <a:cubicBezTo>
                    <a:pt x="0" y="339"/>
                    <a:pt x="89" y="428"/>
                    <a:pt x="214" y="428"/>
                  </a:cubicBezTo>
                  <a:cubicBezTo>
                    <a:pt x="339" y="428"/>
                    <a:pt x="428" y="339"/>
                    <a:pt x="446" y="214"/>
                  </a:cubicBezTo>
                  <a:cubicBezTo>
                    <a:pt x="446" y="89"/>
                    <a:pt x="339" y="0"/>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6" name="Subtitle 15"/>
          <p:cNvSpPr txBox="1">
            <a:spLocks/>
          </p:cNvSpPr>
          <p:nvPr/>
        </p:nvSpPr>
        <p:spPr>
          <a:xfrm>
            <a:off x="1066800" y="1809750"/>
            <a:ext cx="6858000" cy="3333750"/>
          </a:xfrm>
          <a:prstGeom prst="rect">
            <a:avLst/>
          </a:prstGeom>
          <a:ln w="38100" cap="flat" cmpd="sng" algn="ctr">
            <a:solidFill>
              <a:schemeClr val="accent1">
                <a:lumMod val="90000"/>
              </a:schemeClr>
            </a:solidFill>
            <a:prstDash val="solid"/>
          </a:ln>
        </p:spPr>
        <p:style>
          <a:lnRef idx="3">
            <a:schemeClr val="lt1"/>
          </a:lnRef>
          <a:fillRef idx="1">
            <a:schemeClr val="accent2"/>
          </a:fillRef>
          <a:effectRef idx="1">
            <a:schemeClr val="accent2"/>
          </a:effectRef>
          <a:fontRef idx="minor">
            <a:schemeClr val="lt1"/>
          </a:fontRef>
        </p:style>
        <p:txBody>
          <a:bodyPr/>
          <a:lstStyle/>
          <a:p>
            <a:pPr lvl="0">
              <a:buClr>
                <a:schemeClr val="dk1"/>
              </a:buClr>
              <a:buSzPts val="3600"/>
            </a:pPr>
            <a:r>
              <a:rPr lang="en-US" sz="1800" u="sng" dirty="0">
                <a:solidFill>
                  <a:schemeClr val="accent6"/>
                </a:solidFill>
                <a:latin typeface="Space Grotesk"/>
                <a:ea typeface="Space Grotesk"/>
                <a:cs typeface="Space Grotesk"/>
                <a:sym typeface="Space Grotesk"/>
              </a:rPr>
              <a:t>Competitor 1</a:t>
            </a:r>
            <a:r>
              <a:rPr lang="en-US" sz="1800" b="1" dirty="0">
                <a:solidFill>
                  <a:schemeClr val="accent6"/>
                </a:solidFill>
                <a:latin typeface="Space Grotesk"/>
                <a:ea typeface="Space Grotesk"/>
                <a:cs typeface="Space Grotesk"/>
                <a:sym typeface="Space Grotesk"/>
              </a:rPr>
              <a:t>:-                     </a:t>
            </a:r>
            <a:r>
              <a:rPr lang="en-US" sz="1800" b="1" u="sng" dirty="0">
                <a:solidFill>
                  <a:schemeClr val="accent6"/>
                </a:solidFill>
                <a:latin typeface="Space Grotesk"/>
                <a:ea typeface="Space Grotesk"/>
                <a:cs typeface="Space Grotesk"/>
                <a:sym typeface="Space Grotesk"/>
              </a:rPr>
              <a:t>Raymond ltd</a:t>
            </a:r>
          </a:p>
          <a:p>
            <a:pPr lvl="0">
              <a:buClr>
                <a:schemeClr val="dk1"/>
              </a:buClr>
              <a:buSzPts val="3600"/>
            </a:pPr>
            <a:r>
              <a:rPr lang="en-US" sz="1800" b="1" dirty="0">
                <a:solidFill>
                  <a:schemeClr val="accent6"/>
                </a:solidFill>
                <a:latin typeface="Space Grotesk"/>
                <a:ea typeface="Space Grotesk"/>
                <a:cs typeface="Space Grotesk"/>
                <a:sym typeface="Space Grotesk"/>
              </a:rPr>
              <a:t>USP</a:t>
            </a:r>
            <a:r>
              <a:rPr lang="en-US" sz="1800" dirty="0">
                <a:solidFill>
                  <a:schemeClr val="accent6"/>
                </a:solidFill>
                <a:latin typeface="Space Grotesk"/>
                <a:ea typeface="Space Grotesk"/>
                <a:cs typeface="Space Grotesk"/>
                <a:sym typeface="Space Grotesk"/>
              </a:rPr>
              <a:t>:- </a:t>
            </a:r>
            <a:r>
              <a:rPr lang="en-US" dirty="0"/>
              <a:t>Known for their exquisite ethnic, indo-western formal and casual fashion apparel, Raymond Fashion is the leading designer lifestyle brand that provides premium styling, quality and value to consumers.</a:t>
            </a:r>
          </a:p>
          <a:p>
            <a:pPr lvl="0">
              <a:buClr>
                <a:schemeClr val="dk1"/>
              </a:buClr>
              <a:buSzPts val="3600"/>
            </a:pPr>
            <a:r>
              <a:rPr lang="en-US" sz="1800" b="1" dirty="0"/>
              <a:t>SWOT Analysis:-</a:t>
            </a:r>
          </a:p>
          <a:p>
            <a:pPr lvl="0">
              <a:buClr>
                <a:schemeClr val="dk1"/>
              </a:buClr>
              <a:buSzPts val="3600"/>
            </a:pPr>
            <a:endParaRPr lang="en-US" dirty="0">
              <a:solidFill>
                <a:schemeClr val="accent6"/>
              </a:solidFill>
              <a:latin typeface="Space Grotesk"/>
              <a:ea typeface="Space Grotesk"/>
              <a:cs typeface="Space Grotesk"/>
              <a:sym typeface="Space Grotesk"/>
            </a:endParaRPr>
          </a:p>
          <a:p>
            <a:pPr lvl="0">
              <a:buClr>
                <a:schemeClr val="dk1"/>
              </a:buClr>
              <a:buSzPts val="3600"/>
            </a:pPr>
            <a:endParaRPr lang="en-US" dirty="0">
              <a:solidFill>
                <a:schemeClr val="accent6"/>
              </a:solidFill>
              <a:latin typeface="Space Grotesk"/>
              <a:ea typeface="Space Grotesk"/>
              <a:cs typeface="Space Grotesk"/>
              <a:sym typeface="Space Grotesk"/>
            </a:endParaRPr>
          </a:p>
        </p:txBody>
      </p:sp>
      <p:sp>
        <p:nvSpPr>
          <p:cNvPr id="21" name="Google Shape;367;p37"/>
          <p:cNvSpPr txBox="1">
            <a:spLocks/>
          </p:cNvSpPr>
          <p:nvPr/>
        </p:nvSpPr>
        <p:spPr>
          <a:xfrm>
            <a:off x="1066800" y="1047750"/>
            <a:ext cx="6858000" cy="685800"/>
          </a:xfrm>
          <a:prstGeom prst="rect">
            <a:avLst/>
          </a:prstGeom>
          <a:noFill/>
          <a:ln>
            <a:noFill/>
          </a:ln>
        </p:spPr>
        <p:txBody>
          <a:bodyPr spcFirstLastPara="1" wrap="square" lIns="91425" tIns="91425" rIns="91425" bIns="91425" anchor="ctr" anchorCtr="0">
            <a:noAutofit/>
          </a:bodyPr>
          <a:lstStyle/>
          <a:p>
            <a:pPr lvl="0">
              <a:buClr>
                <a:schemeClr val="dk1"/>
              </a:buClr>
              <a:buSzPts val="3600"/>
            </a:pPr>
            <a:r>
              <a:rPr lang="en-US" sz="1600" dirty="0">
                <a:solidFill>
                  <a:schemeClr val="accent6"/>
                </a:solidFill>
                <a:latin typeface="Space Grotesk"/>
                <a:ea typeface="Space Grotesk"/>
                <a:cs typeface="Space Grotesk"/>
                <a:sym typeface="Space Grotesk"/>
              </a:rPr>
              <a:t>  The three competitors of </a:t>
            </a:r>
            <a:r>
              <a:rPr lang="en-US" sz="1600" b="1" dirty="0">
                <a:solidFill>
                  <a:schemeClr val="accent6"/>
                </a:solidFill>
                <a:latin typeface="Space Grotesk"/>
                <a:ea typeface="Space Grotesk"/>
                <a:cs typeface="Space Grotesk"/>
                <a:sym typeface="Space Grotesk"/>
              </a:rPr>
              <a:t>Allen Solly </a:t>
            </a:r>
            <a:r>
              <a:rPr lang="en-US" sz="1600" dirty="0">
                <a:solidFill>
                  <a:schemeClr val="accent6"/>
                </a:solidFill>
                <a:latin typeface="Space Grotesk"/>
                <a:ea typeface="Space Grotesk"/>
                <a:cs typeface="Space Grotesk"/>
                <a:sym typeface="Space Grotesk"/>
              </a:rPr>
              <a:t>are Raymond ltd, Black berry, </a:t>
            </a:r>
            <a:r>
              <a:rPr lang="en-US" sz="1600" dirty="0" err="1">
                <a:solidFill>
                  <a:schemeClr val="accent6"/>
                </a:solidFill>
                <a:latin typeface="Space Grotesk"/>
                <a:ea typeface="Space Grotesk"/>
                <a:cs typeface="Space Grotesk"/>
                <a:sym typeface="Space Grotesk"/>
              </a:rPr>
              <a:t>Myntra</a:t>
            </a:r>
            <a:r>
              <a:rPr lang="en-US" sz="1600" dirty="0">
                <a:solidFill>
                  <a:schemeClr val="accent6"/>
                </a:solidFill>
                <a:latin typeface="Space Grotesk"/>
                <a:ea typeface="Space Grotesk"/>
                <a:cs typeface="Space Grotesk"/>
                <a:sym typeface="Space Grotesk"/>
              </a:rPr>
              <a:t>… </a:t>
            </a:r>
            <a:endParaRPr kumimoji="0" lang="en-US" sz="1600" b="0" i="0" strike="noStrike" kern="0" cap="none" spc="0" normalizeH="0" baseline="0" noProof="0" dirty="0">
              <a:ln>
                <a:noFill/>
              </a:ln>
              <a:solidFill>
                <a:schemeClr val="accent6"/>
              </a:solidFill>
              <a:effectLst/>
              <a:uLnTx/>
              <a:uFillTx/>
              <a:latin typeface="Space Grotesk"/>
              <a:ea typeface="Space Grotesk"/>
              <a:cs typeface="Space Grotesk"/>
              <a:sym typeface="Space Grotesk"/>
            </a:endParaRPr>
          </a:p>
        </p:txBody>
      </p:sp>
      <p:graphicFrame>
        <p:nvGraphicFramePr>
          <p:cNvPr id="29" name="Table 28"/>
          <p:cNvGraphicFramePr>
            <a:graphicFrameLocks noGrp="1"/>
          </p:cNvGraphicFramePr>
          <p:nvPr/>
        </p:nvGraphicFramePr>
        <p:xfrm>
          <a:off x="1066800" y="3131820"/>
          <a:ext cx="6858000" cy="2011680"/>
        </p:xfrm>
        <a:graphic>
          <a:graphicData uri="http://schemas.openxmlformats.org/drawingml/2006/table">
            <a:tbl>
              <a:tblPr firstRow="1" bandRow="1">
                <a:tableStyleId>{7E9639D4-E3E2-4D34-9284-5A2195B3D0D7}</a:tableStyleId>
              </a:tblPr>
              <a:tblGrid>
                <a:gridCol w="17145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tblGrid>
              <a:tr h="316244">
                <a:tc>
                  <a:txBody>
                    <a:bodyPr/>
                    <a:lstStyle/>
                    <a:p>
                      <a:pPr algn="ctr"/>
                      <a:r>
                        <a:rPr lang="en-US" sz="1600" dirty="0">
                          <a:solidFill>
                            <a:sysClr val="windowText" lastClr="000000"/>
                          </a:solidFill>
                          <a:effectLst>
                            <a:glow rad="101600">
                              <a:schemeClr val="accent2">
                                <a:satMod val="175000"/>
                                <a:alpha val="40000"/>
                              </a:schemeClr>
                            </a:glow>
                          </a:effectLst>
                        </a:rPr>
                        <a:t>Strengths</a:t>
                      </a:r>
                    </a:p>
                  </a:txBody>
                  <a:tcPr>
                    <a:lnR w="38100" cap="flat" cmpd="sng" algn="ctr">
                      <a:solidFill>
                        <a:schemeClr val="tx1">
                          <a:lumMod val="75000"/>
                        </a:schemeClr>
                      </a:solidFill>
                      <a:prstDash val="solid"/>
                      <a:round/>
                      <a:headEnd type="none" w="med" len="med"/>
                      <a:tailEnd type="none" w="med" len="med"/>
                    </a:lnR>
                    <a:lnB w="38100" cap="flat" cmpd="sng" algn="ctr">
                      <a:solidFill>
                        <a:schemeClr val="tx1">
                          <a:lumMod val="75000"/>
                        </a:schemeClr>
                      </a:solidFill>
                      <a:prstDash val="solid"/>
                      <a:round/>
                      <a:headEnd type="none" w="med" len="med"/>
                      <a:tailEnd type="none" w="med" len="med"/>
                    </a:lnB>
                  </a:tcPr>
                </a:tc>
                <a:tc>
                  <a:txBody>
                    <a:bodyPr/>
                    <a:lstStyle/>
                    <a:p>
                      <a:pPr algn="ctr"/>
                      <a:r>
                        <a:rPr lang="en-US" sz="1600" dirty="0">
                          <a:ln>
                            <a:solidFill>
                              <a:sysClr val="windowText" lastClr="000000"/>
                            </a:solidFill>
                          </a:ln>
                          <a:solidFill>
                            <a:sysClr val="windowText" lastClr="000000"/>
                          </a:solidFill>
                          <a:effectLst>
                            <a:glow rad="101600">
                              <a:schemeClr val="accent2">
                                <a:satMod val="175000"/>
                                <a:alpha val="40000"/>
                              </a:schemeClr>
                            </a:glow>
                          </a:effectLst>
                        </a:rPr>
                        <a:t>Weakness</a:t>
                      </a:r>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lgn="ctr"/>
                      <a:r>
                        <a:rPr lang="en-US" dirty="0">
                          <a:solidFill>
                            <a:sysClr val="windowText" lastClr="000000"/>
                          </a:solidFill>
                          <a:effectLst>
                            <a:glow rad="101600">
                              <a:schemeClr val="accent2">
                                <a:satMod val="175000"/>
                                <a:alpha val="40000"/>
                              </a:schemeClr>
                            </a:glow>
                          </a:effectLst>
                        </a:rPr>
                        <a:t>Opportunities</a:t>
                      </a:r>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lgn="ctr"/>
                      <a:r>
                        <a:rPr lang="en-US" dirty="0">
                          <a:solidFill>
                            <a:sysClr val="windowText" lastClr="000000"/>
                          </a:solidFill>
                          <a:effectLst>
                            <a:glow rad="101600">
                              <a:schemeClr val="accent2">
                                <a:satMod val="175000"/>
                                <a:alpha val="40000"/>
                              </a:schemeClr>
                            </a:glow>
                          </a:effectLst>
                        </a:rPr>
                        <a:t>Threats</a:t>
                      </a:r>
                    </a:p>
                  </a:txBody>
                  <a:tcPr>
                    <a:lnL w="38100" cap="flat" cmpd="sng" algn="ctr">
                      <a:solidFill>
                        <a:schemeClr val="tx1">
                          <a:lumMod val="75000"/>
                        </a:schemeClr>
                      </a:solidFill>
                      <a:prstDash val="solid"/>
                      <a:round/>
                      <a:headEnd type="none" w="med" len="med"/>
                      <a:tailEnd type="none" w="med" len="med"/>
                    </a:lnL>
                  </a:tcPr>
                </a:tc>
                <a:extLst>
                  <a:ext uri="{0D108BD9-81ED-4DB2-BD59-A6C34878D82A}">
                    <a16:rowId xmlns:a16="http://schemas.microsoft.com/office/drawing/2014/main" val="10000"/>
                  </a:ext>
                </a:extLst>
              </a:tr>
              <a:tr h="1645906">
                <a:tc>
                  <a:txBody>
                    <a:bodyPr/>
                    <a:lstStyle/>
                    <a:p>
                      <a:pPr>
                        <a:buClr>
                          <a:schemeClr val="bg1"/>
                        </a:buClr>
                        <a:buFont typeface="Arial" pitchFamily="34" charset="0"/>
                        <a:buChar char="•"/>
                      </a:pPr>
                      <a:r>
                        <a:rPr lang="en-US" sz="1050" b="0" i="0" u="none" strike="noStrike" cap="none" dirty="0">
                          <a:solidFill>
                            <a:schemeClr val="bg1"/>
                          </a:solidFill>
                          <a:latin typeface="+mn-lt"/>
                          <a:ea typeface="+mn-ea"/>
                          <a:cs typeface="+mn-cs"/>
                          <a:sym typeface="Arial"/>
                        </a:rPr>
                        <a:t>Strong research and development for product and innovations</a:t>
                      </a:r>
                    </a:p>
                    <a:p>
                      <a:pPr>
                        <a:buClr>
                          <a:schemeClr val="bg1"/>
                        </a:buClr>
                        <a:buFont typeface="Arial" pitchFamily="34" charset="0"/>
                        <a:buChar char="•"/>
                      </a:pPr>
                      <a:r>
                        <a:rPr lang="en-US" sz="1050" b="0" i="0" u="none" strike="noStrike" cap="none" dirty="0">
                          <a:solidFill>
                            <a:schemeClr val="bg1"/>
                          </a:solidFill>
                          <a:latin typeface="+mn-lt"/>
                          <a:ea typeface="+mn-ea"/>
                          <a:cs typeface="+mn-cs"/>
                          <a:sym typeface="Arial"/>
                        </a:rPr>
                        <a:t>Loyalty of customers and high product quality</a:t>
                      </a:r>
                    </a:p>
                    <a:p>
                      <a:pPr>
                        <a:buClr>
                          <a:schemeClr val="bg1"/>
                        </a:buClr>
                        <a:buFont typeface="Arial" pitchFamily="34" charset="0"/>
                        <a:buChar char="•"/>
                      </a:pPr>
                      <a:r>
                        <a:rPr lang="en-US" sz="1050" b="0" i="0" u="none" strike="noStrike" cap="none" dirty="0">
                          <a:solidFill>
                            <a:schemeClr val="bg1"/>
                          </a:solidFill>
                          <a:latin typeface="+mn-lt"/>
                          <a:ea typeface="+mn-ea"/>
                          <a:cs typeface="+mn-cs"/>
                          <a:sym typeface="Arial"/>
                        </a:rPr>
                        <a:t>Owns 550 stores in more 200 cities across India and overseas</a:t>
                      </a:r>
                    </a:p>
                    <a:p>
                      <a:endParaRPr lang="en-US" dirty="0"/>
                    </a:p>
                  </a:txBody>
                  <a:tcPr>
                    <a:lnR w="38100" cap="flat" cmpd="sng" algn="ctr">
                      <a:solidFill>
                        <a:schemeClr val="tx1">
                          <a:lumMod val="75000"/>
                        </a:schemeClr>
                      </a:solidFill>
                      <a:prstDash val="solid"/>
                      <a:round/>
                      <a:headEnd type="none" w="med" len="med"/>
                      <a:tailEnd type="none" w="med" len="med"/>
                    </a:lnR>
                    <a:lnT w="38100" cap="flat" cmpd="sng" algn="ctr">
                      <a:solidFill>
                        <a:schemeClr val="tx1">
                          <a:lumMod val="75000"/>
                        </a:schemeClr>
                      </a:solidFill>
                      <a:prstDash val="solid"/>
                      <a:round/>
                      <a:headEnd type="none" w="med" len="med"/>
                      <a:tailEnd type="none" w="med" len="med"/>
                    </a:lnT>
                  </a:tcPr>
                </a:tc>
                <a:tc>
                  <a:txBody>
                    <a:bodyPr/>
                    <a:lstStyle/>
                    <a:p>
                      <a:pPr>
                        <a:buClr>
                          <a:schemeClr val="bg1"/>
                        </a:buClr>
                        <a:buFont typeface="Arial" pitchFamily="34" charset="0"/>
                        <a:buChar char="•"/>
                      </a:pPr>
                      <a:r>
                        <a:rPr lang="en-US" sz="1000" b="0" i="0" u="none" strike="noStrike" cap="none" dirty="0">
                          <a:solidFill>
                            <a:schemeClr val="bg1"/>
                          </a:solidFill>
                          <a:latin typeface="+mn-lt"/>
                          <a:ea typeface="+mn-ea"/>
                          <a:cs typeface="+mn-cs"/>
                          <a:sym typeface="Arial"/>
                        </a:rPr>
                        <a:t>Global penetration is limited as compared to a few other international brands</a:t>
                      </a:r>
                    </a:p>
                    <a:p>
                      <a:pPr>
                        <a:buClr>
                          <a:schemeClr val="bg1"/>
                        </a:buClr>
                        <a:buFont typeface="Arial" pitchFamily="34" charset="0"/>
                        <a:buChar char="•"/>
                      </a:pPr>
                      <a:r>
                        <a:rPr lang="en-US" sz="1000" b="0" i="0" u="none" strike="noStrike" cap="none" dirty="0">
                          <a:solidFill>
                            <a:schemeClr val="bg1"/>
                          </a:solidFill>
                          <a:latin typeface="+mn-lt"/>
                          <a:ea typeface="+mn-ea"/>
                          <a:cs typeface="+mn-cs"/>
                          <a:sym typeface="Arial"/>
                        </a:rPr>
                        <a:t>Presence of Indian and international brands offers more offering to customers therefore high brand switching</a:t>
                      </a:r>
                    </a:p>
                    <a:p>
                      <a:endParaRPr lang="en-US" dirty="0"/>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buClr>
                          <a:schemeClr val="bg1"/>
                        </a:buClr>
                        <a:buFont typeface="Arial" pitchFamily="34" charset="0"/>
                        <a:buChar char="•"/>
                      </a:pPr>
                      <a:r>
                        <a:rPr lang="en-US" sz="1100" b="0" i="0" u="none" strike="noStrike" cap="none" dirty="0">
                          <a:solidFill>
                            <a:schemeClr val="bg1"/>
                          </a:solidFill>
                          <a:latin typeface="+mn-lt"/>
                          <a:ea typeface="+mn-ea"/>
                          <a:cs typeface="+mn-cs"/>
                          <a:sym typeface="Arial"/>
                        </a:rPr>
                        <a:t>Consistent growth over years</a:t>
                      </a:r>
                    </a:p>
                    <a:p>
                      <a:pPr>
                        <a:buClr>
                          <a:schemeClr val="bg1"/>
                        </a:buClr>
                        <a:buFont typeface="Arial" pitchFamily="34" charset="0"/>
                        <a:buChar char="•"/>
                      </a:pPr>
                      <a:r>
                        <a:rPr lang="en-US" sz="1100" b="0" i="0" u="none" strike="noStrike" cap="none" dirty="0">
                          <a:solidFill>
                            <a:schemeClr val="bg1"/>
                          </a:solidFill>
                          <a:latin typeface="+mn-lt"/>
                          <a:ea typeface="+mn-ea"/>
                          <a:cs typeface="+mn-cs"/>
                          <a:sym typeface="Arial"/>
                        </a:rPr>
                        <a:t>Large and growing market</a:t>
                      </a:r>
                    </a:p>
                    <a:p>
                      <a:pPr>
                        <a:buClr>
                          <a:schemeClr val="bg1"/>
                        </a:buClr>
                        <a:buFont typeface="Arial" pitchFamily="34" charset="0"/>
                        <a:buChar char="•"/>
                      </a:pPr>
                      <a:r>
                        <a:rPr lang="en-US" sz="1100" b="0" i="0" u="none" strike="noStrike" cap="none" dirty="0">
                          <a:solidFill>
                            <a:schemeClr val="bg1"/>
                          </a:solidFill>
                          <a:latin typeface="+mn-lt"/>
                          <a:ea typeface="+mn-ea"/>
                          <a:cs typeface="+mn-cs"/>
                          <a:sym typeface="Arial"/>
                        </a:rPr>
                        <a:t>Global expansion would give more opportunities for brand to grow</a:t>
                      </a:r>
                    </a:p>
                    <a:p>
                      <a:endParaRPr lang="en-US" dirty="0"/>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buClr>
                          <a:schemeClr val="bg1"/>
                        </a:buClr>
                        <a:buFont typeface="Arial" pitchFamily="34" charset="0"/>
                        <a:buChar char="•"/>
                      </a:pPr>
                      <a:r>
                        <a:rPr lang="en-US" sz="1100" b="0" i="0" u="none" strike="noStrike" cap="none" dirty="0">
                          <a:solidFill>
                            <a:schemeClr val="bg1"/>
                          </a:solidFill>
                          <a:latin typeface="+mn-lt"/>
                          <a:ea typeface="+mn-ea"/>
                          <a:cs typeface="+mn-cs"/>
                          <a:sym typeface="Arial"/>
                        </a:rPr>
                        <a:t>Regional trade alliances</a:t>
                      </a:r>
                    </a:p>
                    <a:p>
                      <a:pPr>
                        <a:buClr>
                          <a:schemeClr val="bg1"/>
                        </a:buClr>
                        <a:buFont typeface="Arial" pitchFamily="34" charset="0"/>
                        <a:buChar char="•"/>
                      </a:pPr>
                      <a:r>
                        <a:rPr lang="en-US" sz="1100" b="0" i="0" u="none" strike="noStrike" cap="none" dirty="0">
                          <a:solidFill>
                            <a:schemeClr val="bg1"/>
                          </a:solidFill>
                          <a:latin typeface="+mn-lt"/>
                          <a:ea typeface="+mn-ea"/>
                          <a:cs typeface="+mn-cs"/>
                          <a:sym typeface="Arial"/>
                        </a:rPr>
                        <a:t>Increased social and ecological awareness will put pressure on company to follow international labor laws and environmental laws.</a:t>
                      </a:r>
                    </a:p>
                    <a:p>
                      <a:endParaRPr lang="en-US" dirty="0"/>
                    </a:p>
                  </a:txBody>
                  <a:tcPr>
                    <a:lnL w="38100" cap="flat" cmpd="sng" algn="ctr">
                      <a:solidFill>
                        <a:schemeClr val="tx1">
                          <a:lumMod val="75000"/>
                        </a:schemeClr>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u="sng" dirty="0"/>
              <a:t>Competitor Analysis</a:t>
            </a:r>
            <a:endParaRPr u="sng"/>
          </a:p>
        </p:txBody>
      </p:sp>
      <p:sp>
        <p:nvSpPr>
          <p:cNvPr id="473" name="Google Shape;473;p45"/>
          <p:cNvSpPr/>
          <p:nvPr/>
        </p:nvSpPr>
        <p:spPr>
          <a:xfrm>
            <a:off x="2767962" y="1987925"/>
            <a:ext cx="369579" cy="448692"/>
          </a:xfrm>
          <a:custGeom>
            <a:avLst/>
            <a:gdLst/>
            <a:ahLst/>
            <a:cxnLst/>
            <a:rect l="l" t="t" r="r" b="b"/>
            <a:pathLst>
              <a:path w="12258" h="14882" extrusionOk="0">
                <a:moveTo>
                  <a:pt x="7690" y="1196"/>
                </a:moveTo>
                <a:cubicBezTo>
                  <a:pt x="7976" y="1196"/>
                  <a:pt x="8190" y="1428"/>
                  <a:pt x="8190" y="1713"/>
                </a:cubicBezTo>
                <a:cubicBezTo>
                  <a:pt x="8190" y="1981"/>
                  <a:pt x="7976" y="2213"/>
                  <a:pt x="7690" y="2213"/>
                </a:cubicBezTo>
                <a:cubicBezTo>
                  <a:pt x="7405" y="2213"/>
                  <a:pt x="7173" y="1981"/>
                  <a:pt x="7173" y="1713"/>
                </a:cubicBezTo>
                <a:cubicBezTo>
                  <a:pt x="7173" y="1428"/>
                  <a:pt x="7405" y="1196"/>
                  <a:pt x="7690" y="1196"/>
                </a:cubicBezTo>
                <a:close/>
                <a:moveTo>
                  <a:pt x="3176" y="1820"/>
                </a:moveTo>
                <a:cubicBezTo>
                  <a:pt x="3247" y="2284"/>
                  <a:pt x="3658" y="2641"/>
                  <a:pt x="4140" y="2641"/>
                </a:cubicBezTo>
                <a:lnTo>
                  <a:pt x="6191" y="2641"/>
                </a:lnTo>
                <a:cubicBezTo>
                  <a:pt x="5656" y="3141"/>
                  <a:pt x="5014" y="3533"/>
                  <a:pt x="4496" y="3819"/>
                </a:cubicBezTo>
                <a:cubicBezTo>
                  <a:pt x="4336" y="3908"/>
                  <a:pt x="4175" y="3997"/>
                  <a:pt x="4033" y="4122"/>
                </a:cubicBezTo>
                <a:cubicBezTo>
                  <a:pt x="3622" y="4033"/>
                  <a:pt x="3265" y="3765"/>
                  <a:pt x="3051" y="3391"/>
                </a:cubicBezTo>
                <a:cubicBezTo>
                  <a:pt x="2819" y="2998"/>
                  <a:pt x="2801" y="2552"/>
                  <a:pt x="2944" y="2124"/>
                </a:cubicBezTo>
                <a:cubicBezTo>
                  <a:pt x="2998" y="1999"/>
                  <a:pt x="3087" y="1892"/>
                  <a:pt x="3176" y="1820"/>
                </a:cubicBezTo>
                <a:close/>
                <a:moveTo>
                  <a:pt x="3426" y="4354"/>
                </a:moveTo>
                <a:cubicBezTo>
                  <a:pt x="3497" y="4390"/>
                  <a:pt x="3551" y="4425"/>
                  <a:pt x="3622" y="4443"/>
                </a:cubicBezTo>
                <a:cubicBezTo>
                  <a:pt x="3515" y="4550"/>
                  <a:pt x="3426" y="4657"/>
                  <a:pt x="3319" y="4764"/>
                </a:cubicBezTo>
                <a:lnTo>
                  <a:pt x="3426" y="4354"/>
                </a:lnTo>
                <a:close/>
                <a:moveTo>
                  <a:pt x="8975" y="5300"/>
                </a:moveTo>
                <a:lnTo>
                  <a:pt x="11009" y="6727"/>
                </a:lnTo>
                <a:cubicBezTo>
                  <a:pt x="11038" y="6757"/>
                  <a:pt x="11079" y="6770"/>
                  <a:pt x="11121" y="6770"/>
                </a:cubicBezTo>
                <a:cubicBezTo>
                  <a:pt x="11155" y="6770"/>
                  <a:pt x="11191" y="6761"/>
                  <a:pt x="11223" y="6745"/>
                </a:cubicBezTo>
                <a:lnTo>
                  <a:pt x="11669" y="6513"/>
                </a:lnTo>
                <a:cubicBezTo>
                  <a:pt x="11687" y="6504"/>
                  <a:pt x="11700" y="6500"/>
                  <a:pt x="11712" y="6500"/>
                </a:cubicBezTo>
                <a:cubicBezTo>
                  <a:pt x="11723" y="6500"/>
                  <a:pt x="11732" y="6504"/>
                  <a:pt x="11741" y="6513"/>
                </a:cubicBezTo>
                <a:cubicBezTo>
                  <a:pt x="11741" y="6513"/>
                  <a:pt x="11758" y="6531"/>
                  <a:pt x="11776" y="6549"/>
                </a:cubicBezTo>
                <a:cubicBezTo>
                  <a:pt x="11830" y="6941"/>
                  <a:pt x="11455" y="7262"/>
                  <a:pt x="11134" y="7476"/>
                </a:cubicBezTo>
                <a:cubicBezTo>
                  <a:pt x="11123" y="7482"/>
                  <a:pt x="11113" y="7484"/>
                  <a:pt x="11103" y="7484"/>
                </a:cubicBezTo>
                <a:cubicBezTo>
                  <a:pt x="11079" y="7484"/>
                  <a:pt x="11057" y="7471"/>
                  <a:pt x="11045" y="7459"/>
                </a:cubicBezTo>
                <a:cubicBezTo>
                  <a:pt x="11045" y="7459"/>
                  <a:pt x="11027" y="7459"/>
                  <a:pt x="11027" y="7441"/>
                </a:cubicBezTo>
                <a:lnTo>
                  <a:pt x="9100" y="5996"/>
                </a:lnTo>
                <a:cubicBezTo>
                  <a:pt x="9100" y="5960"/>
                  <a:pt x="9100" y="5942"/>
                  <a:pt x="9100" y="5906"/>
                </a:cubicBezTo>
                <a:lnTo>
                  <a:pt x="8975" y="5300"/>
                </a:lnTo>
                <a:close/>
                <a:moveTo>
                  <a:pt x="4871" y="8618"/>
                </a:moveTo>
                <a:lnTo>
                  <a:pt x="4853" y="9011"/>
                </a:lnTo>
                <a:cubicBezTo>
                  <a:pt x="4782" y="8922"/>
                  <a:pt x="4693" y="8850"/>
                  <a:pt x="4603" y="8779"/>
                </a:cubicBezTo>
                <a:cubicBezTo>
                  <a:pt x="4693" y="8708"/>
                  <a:pt x="4782" y="8654"/>
                  <a:pt x="4871" y="8618"/>
                </a:cubicBezTo>
                <a:close/>
                <a:moveTo>
                  <a:pt x="7030" y="2373"/>
                </a:moveTo>
                <a:cubicBezTo>
                  <a:pt x="7030" y="2373"/>
                  <a:pt x="7030" y="2391"/>
                  <a:pt x="7048" y="2391"/>
                </a:cubicBezTo>
                <a:cubicBezTo>
                  <a:pt x="7048" y="2391"/>
                  <a:pt x="7048" y="2391"/>
                  <a:pt x="7048" y="2409"/>
                </a:cubicBezTo>
                <a:cubicBezTo>
                  <a:pt x="7048" y="2409"/>
                  <a:pt x="6994" y="2802"/>
                  <a:pt x="6887" y="3194"/>
                </a:cubicBezTo>
                <a:cubicBezTo>
                  <a:pt x="6844" y="3366"/>
                  <a:pt x="6976" y="3473"/>
                  <a:pt x="7103" y="3473"/>
                </a:cubicBezTo>
                <a:cubicBezTo>
                  <a:pt x="7187" y="3473"/>
                  <a:pt x="7269" y="3426"/>
                  <a:pt x="7298" y="3319"/>
                </a:cubicBezTo>
                <a:cubicBezTo>
                  <a:pt x="7369" y="3052"/>
                  <a:pt x="7423" y="2784"/>
                  <a:pt x="7458" y="2623"/>
                </a:cubicBezTo>
                <a:lnTo>
                  <a:pt x="7494" y="2623"/>
                </a:lnTo>
                <a:cubicBezTo>
                  <a:pt x="7530" y="3105"/>
                  <a:pt x="7637" y="4443"/>
                  <a:pt x="7369" y="5371"/>
                </a:cubicBezTo>
                <a:cubicBezTo>
                  <a:pt x="7327" y="5531"/>
                  <a:pt x="7455" y="5633"/>
                  <a:pt x="7585" y="5633"/>
                </a:cubicBezTo>
                <a:cubicBezTo>
                  <a:pt x="7673" y="5633"/>
                  <a:pt x="7761" y="5586"/>
                  <a:pt x="7797" y="5478"/>
                </a:cubicBezTo>
                <a:cubicBezTo>
                  <a:pt x="8065" y="4497"/>
                  <a:pt x="7976" y="3141"/>
                  <a:pt x="7922" y="2623"/>
                </a:cubicBezTo>
                <a:cubicBezTo>
                  <a:pt x="7958" y="2605"/>
                  <a:pt x="7976" y="2605"/>
                  <a:pt x="7994" y="2588"/>
                </a:cubicBezTo>
                <a:lnTo>
                  <a:pt x="8672" y="5996"/>
                </a:lnTo>
                <a:cubicBezTo>
                  <a:pt x="8672" y="6031"/>
                  <a:pt x="8654" y="6067"/>
                  <a:pt x="8618" y="6067"/>
                </a:cubicBezTo>
                <a:lnTo>
                  <a:pt x="7209" y="6388"/>
                </a:lnTo>
                <a:cubicBezTo>
                  <a:pt x="6977" y="6442"/>
                  <a:pt x="6762" y="6567"/>
                  <a:pt x="6602" y="6709"/>
                </a:cubicBezTo>
                <a:lnTo>
                  <a:pt x="6602" y="5710"/>
                </a:lnTo>
                <a:cubicBezTo>
                  <a:pt x="6602" y="5335"/>
                  <a:pt x="6673" y="4979"/>
                  <a:pt x="6816" y="4657"/>
                </a:cubicBezTo>
                <a:cubicBezTo>
                  <a:pt x="6869" y="4550"/>
                  <a:pt x="6816" y="4408"/>
                  <a:pt x="6709" y="4372"/>
                </a:cubicBezTo>
                <a:cubicBezTo>
                  <a:pt x="6680" y="4358"/>
                  <a:pt x="6649" y="4351"/>
                  <a:pt x="6618" y="4351"/>
                </a:cubicBezTo>
                <a:cubicBezTo>
                  <a:pt x="6533" y="4351"/>
                  <a:pt x="6450" y="4401"/>
                  <a:pt x="6423" y="4479"/>
                </a:cubicBezTo>
                <a:cubicBezTo>
                  <a:pt x="6245" y="4871"/>
                  <a:pt x="6156" y="5282"/>
                  <a:pt x="6156" y="5710"/>
                </a:cubicBezTo>
                <a:lnTo>
                  <a:pt x="6156" y="7691"/>
                </a:lnTo>
                <a:cubicBezTo>
                  <a:pt x="6156" y="7726"/>
                  <a:pt x="6138" y="7744"/>
                  <a:pt x="6120" y="7762"/>
                </a:cubicBezTo>
                <a:lnTo>
                  <a:pt x="4782" y="8190"/>
                </a:lnTo>
                <a:cubicBezTo>
                  <a:pt x="4603" y="8244"/>
                  <a:pt x="4443" y="8333"/>
                  <a:pt x="4318" y="8458"/>
                </a:cubicBezTo>
                <a:lnTo>
                  <a:pt x="4318" y="7726"/>
                </a:lnTo>
                <a:cubicBezTo>
                  <a:pt x="4318" y="7708"/>
                  <a:pt x="4247" y="5888"/>
                  <a:pt x="4996" y="5139"/>
                </a:cubicBezTo>
                <a:cubicBezTo>
                  <a:pt x="5085" y="5050"/>
                  <a:pt x="5085" y="4925"/>
                  <a:pt x="4996" y="4836"/>
                </a:cubicBezTo>
                <a:cubicBezTo>
                  <a:pt x="4951" y="4791"/>
                  <a:pt x="4893" y="4769"/>
                  <a:pt x="4838" y="4769"/>
                </a:cubicBezTo>
                <a:cubicBezTo>
                  <a:pt x="4782" y="4769"/>
                  <a:pt x="4728" y="4791"/>
                  <a:pt x="4693" y="4836"/>
                </a:cubicBezTo>
                <a:cubicBezTo>
                  <a:pt x="3818" y="5710"/>
                  <a:pt x="3872" y="7601"/>
                  <a:pt x="3872" y="7726"/>
                </a:cubicBezTo>
                <a:lnTo>
                  <a:pt x="3872" y="9421"/>
                </a:lnTo>
                <a:cubicBezTo>
                  <a:pt x="3872" y="9457"/>
                  <a:pt x="3854" y="9475"/>
                  <a:pt x="3836" y="9493"/>
                </a:cubicBezTo>
                <a:lnTo>
                  <a:pt x="1731" y="10296"/>
                </a:lnTo>
                <a:cubicBezTo>
                  <a:pt x="1721" y="10299"/>
                  <a:pt x="1712" y="10300"/>
                  <a:pt x="1703" y="10300"/>
                </a:cubicBezTo>
                <a:cubicBezTo>
                  <a:pt x="1661" y="10300"/>
                  <a:pt x="1627" y="10268"/>
                  <a:pt x="1642" y="10224"/>
                </a:cubicBezTo>
                <a:cubicBezTo>
                  <a:pt x="1695" y="9760"/>
                  <a:pt x="1820" y="9047"/>
                  <a:pt x="2052" y="8244"/>
                </a:cubicBezTo>
                <a:cubicBezTo>
                  <a:pt x="2088" y="8137"/>
                  <a:pt x="2016" y="8012"/>
                  <a:pt x="1891" y="7976"/>
                </a:cubicBezTo>
                <a:cubicBezTo>
                  <a:pt x="1873" y="7970"/>
                  <a:pt x="1854" y="7967"/>
                  <a:pt x="1834" y="7967"/>
                </a:cubicBezTo>
                <a:cubicBezTo>
                  <a:pt x="1744" y="7967"/>
                  <a:pt x="1653" y="8034"/>
                  <a:pt x="1624" y="8137"/>
                </a:cubicBezTo>
                <a:cubicBezTo>
                  <a:pt x="1535" y="8476"/>
                  <a:pt x="1445" y="8815"/>
                  <a:pt x="1392" y="9118"/>
                </a:cubicBezTo>
                <a:cubicBezTo>
                  <a:pt x="892" y="9064"/>
                  <a:pt x="571" y="8904"/>
                  <a:pt x="464" y="8618"/>
                </a:cubicBezTo>
                <a:cubicBezTo>
                  <a:pt x="446" y="8601"/>
                  <a:pt x="464" y="8565"/>
                  <a:pt x="464" y="8565"/>
                </a:cubicBezTo>
                <a:cubicBezTo>
                  <a:pt x="482" y="8547"/>
                  <a:pt x="500" y="8529"/>
                  <a:pt x="535" y="8529"/>
                </a:cubicBezTo>
                <a:lnTo>
                  <a:pt x="1017" y="8529"/>
                </a:lnTo>
                <a:cubicBezTo>
                  <a:pt x="1124" y="8529"/>
                  <a:pt x="1196" y="8476"/>
                  <a:pt x="1231" y="8386"/>
                </a:cubicBezTo>
                <a:lnTo>
                  <a:pt x="2837" y="3854"/>
                </a:lnTo>
                <a:cubicBezTo>
                  <a:pt x="2891" y="3926"/>
                  <a:pt x="2962" y="4015"/>
                  <a:pt x="3051" y="4086"/>
                </a:cubicBezTo>
                <a:lnTo>
                  <a:pt x="2605" y="5764"/>
                </a:lnTo>
                <a:cubicBezTo>
                  <a:pt x="2355" y="6174"/>
                  <a:pt x="2141" y="6638"/>
                  <a:pt x="1963" y="7137"/>
                </a:cubicBezTo>
                <a:cubicBezTo>
                  <a:pt x="1894" y="7308"/>
                  <a:pt x="2037" y="7436"/>
                  <a:pt x="2172" y="7436"/>
                </a:cubicBezTo>
                <a:cubicBezTo>
                  <a:pt x="2249" y="7436"/>
                  <a:pt x="2323" y="7395"/>
                  <a:pt x="2355" y="7298"/>
                </a:cubicBezTo>
                <a:cubicBezTo>
                  <a:pt x="2944" y="5764"/>
                  <a:pt x="3729" y="4729"/>
                  <a:pt x="4693" y="4211"/>
                </a:cubicBezTo>
                <a:cubicBezTo>
                  <a:pt x="5763" y="3640"/>
                  <a:pt x="6548" y="3016"/>
                  <a:pt x="7030" y="2373"/>
                </a:cubicBezTo>
                <a:close/>
                <a:moveTo>
                  <a:pt x="4728" y="0"/>
                </a:moveTo>
                <a:cubicBezTo>
                  <a:pt x="4603" y="0"/>
                  <a:pt x="4514" y="90"/>
                  <a:pt x="4514" y="215"/>
                </a:cubicBezTo>
                <a:lnTo>
                  <a:pt x="4514" y="893"/>
                </a:lnTo>
                <a:cubicBezTo>
                  <a:pt x="4514" y="1107"/>
                  <a:pt x="4354" y="1267"/>
                  <a:pt x="4140" y="1267"/>
                </a:cubicBezTo>
                <a:lnTo>
                  <a:pt x="3569" y="1267"/>
                </a:lnTo>
                <a:cubicBezTo>
                  <a:pt x="3123" y="1267"/>
                  <a:pt x="2694" y="1553"/>
                  <a:pt x="2534" y="1981"/>
                </a:cubicBezTo>
                <a:cubicBezTo>
                  <a:pt x="2373" y="2427"/>
                  <a:pt x="2373" y="2909"/>
                  <a:pt x="2552" y="3355"/>
                </a:cubicBezTo>
                <a:lnTo>
                  <a:pt x="874" y="8083"/>
                </a:lnTo>
                <a:lnTo>
                  <a:pt x="535" y="8083"/>
                </a:lnTo>
                <a:cubicBezTo>
                  <a:pt x="357" y="8083"/>
                  <a:pt x="214" y="8172"/>
                  <a:pt x="107" y="8315"/>
                </a:cubicBezTo>
                <a:cubicBezTo>
                  <a:pt x="18" y="8440"/>
                  <a:pt x="0" y="8618"/>
                  <a:pt x="54" y="8779"/>
                </a:cubicBezTo>
                <a:cubicBezTo>
                  <a:pt x="161" y="9082"/>
                  <a:pt x="482" y="9457"/>
                  <a:pt x="1303" y="9546"/>
                </a:cubicBezTo>
                <a:cubicBezTo>
                  <a:pt x="1267" y="9778"/>
                  <a:pt x="1231" y="9992"/>
                  <a:pt x="1196" y="10171"/>
                </a:cubicBezTo>
                <a:cubicBezTo>
                  <a:pt x="1165" y="10472"/>
                  <a:pt x="1427" y="10735"/>
                  <a:pt x="1713" y="10735"/>
                </a:cubicBezTo>
                <a:cubicBezTo>
                  <a:pt x="1767" y="10735"/>
                  <a:pt x="1820" y="10726"/>
                  <a:pt x="1874" y="10706"/>
                </a:cubicBezTo>
                <a:lnTo>
                  <a:pt x="3479" y="10082"/>
                </a:lnTo>
                <a:lnTo>
                  <a:pt x="4264" y="14703"/>
                </a:lnTo>
                <a:cubicBezTo>
                  <a:pt x="4282" y="14810"/>
                  <a:pt x="4372" y="14881"/>
                  <a:pt x="4479" y="14881"/>
                </a:cubicBezTo>
                <a:lnTo>
                  <a:pt x="4514" y="14881"/>
                </a:lnTo>
                <a:cubicBezTo>
                  <a:pt x="4639" y="14845"/>
                  <a:pt x="4711" y="14738"/>
                  <a:pt x="4693" y="14614"/>
                </a:cubicBezTo>
                <a:lnTo>
                  <a:pt x="3890" y="9921"/>
                </a:lnTo>
                <a:lnTo>
                  <a:pt x="3997" y="9885"/>
                </a:lnTo>
                <a:cubicBezTo>
                  <a:pt x="4175" y="9814"/>
                  <a:pt x="4318" y="9635"/>
                  <a:pt x="4318" y="9421"/>
                </a:cubicBezTo>
                <a:cubicBezTo>
                  <a:pt x="4318" y="9332"/>
                  <a:pt x="4336" y="9225"/>
                  <a:pt x="4354" y="9136"/>
                </a:cubicBezTo>
                <a:cubicBezTo>
                  <a:pt x="4639" y="9350"/>
                  <a:pt x="4818" y="9689"/>
                  <a:pt x="4782" y="10064"/>
                </a:cubicBezTo>
                <a:cubicBezTo>
                  <a:pt x="4764" y="10278"/>
                  <a:pt x="4889" y="10474"/>
                  <a:pt x="5067" y="10581"/>
                </a:cubicBezTo>
                <a:lnTo>
                  <a:pt x="5317" y="14667"/>
                </a:lnTo>
                <a:cubicBezTo>
                  <a:pt x="5317" y="14792"/>
                  <a:pt x="5424" y="14881"/>
                  <a:pt x="5531" y="14881"/>
                </a:cubicBezTo>
                <a:lnTo>
                  <a:pt x="5549" y="14881"/>
                </a:lnTo>
                <a:cubicBezTo>
                  <a:pt x="5656" y="14863"/>
                  <a:pt x="5763" y="14774"/>
                  <a:pt x="5745" y="14649"/>
                </a:cubicBezTo>
                <a:lnTo>
                  <a:pt x="5513" y="10760"/>
                </a:lnTo>
                <a:lnTo>
                  <a:pt x="6513" y="11134"/>
                </a:lnTo>
                <a:lnTo>
                  <a:pt x="6049" y="14631"/>
                </a:lnTo>
                <a:cubicBezTo>
                  <a:pt x="6049" y="14756"/>
                  <a:pt x="6120" y="14863"/>
                  <a:pt x="6245" y="14881"/>
                </a:cubicBezTo>
                <a:lnTo>
                  <a:pt x="6281" y="14881"/>
                </a:lnTo>
                <a:cubicBezTo>
                  <a:pt x="6388" y="14881"/>
                  <a:pt x="6477" y="14792"/>
                  <a:pt x="6495" y="14685"/>
                </a:cubicBezTo>
                <a:lnTo>
                  <a:pt x="6923" y="11366"/>
                </a:lnTo>
                <a:cubicBezTo>
                  <a:pt x="7173" y="11562"/>
                  <a:pt x="7298" y="11884"/>
                  <a:pt x="7280" y="12205"/>
                </a:cubicBezTo>
                <a:cubicBezTo>
                  <a:pt x="7262" y="12437"/>
                  <a:pt x="7387" y="12651"/>
                  <a:pt x="7601" y="12740"/>
                </a:cubicBezTo>
                <a:lnTo>
                  <a:pt x="8154" y="12990"/>
                </a:lnTo>
                <a:cubicBezTo>
                  <a:pt x="8184" y="13003"/>
                  <a:pt x="8212" y="13008"/>
                  <a:pt x="8239" y="13008"/>
                </a:cubicBezTo>
                <a:cubicBezTo>
                  <a:pt x="8440" y="13008"/>
                  <a:pt x="8553" y="12692"/>
                  <a:pt x="8333" y="12597"/>
                </a:cubicBezTo>
                <a:lnTo>
                  <a:pt x="7779" y="12348"/>
                </a:lnTo>
                <a:cubicBezTo>
                  <a:pt x="7744" y="12330"/>
                  <a:pt x="7708" y="12276"/>
                  <a:pt x="7726" y="12240"/>
                </a:cubicBezTo>
                <a:lnTo>
                  <a:pt x="7851" y="10296"/>
                </a:lnTo>
                <a:cubicBezTo>
                  <a:pt x="7851" y="10189"/>
                  <a:pt x="7976" y="8779"/>
                  <a:pt x="7565" y="7673"/>
                </a:cubicBezTo>
                <a:cubicBezTo>
                  <a:pt x="7524" y="7591"/>
                  <a:pt x="7441" y="7530"/>
                  <a:pt x="7357" y="7530"/>
                </a:cubicBezTo>
                <a:cubicBezTo>
                  <a:pt x="7331" y="7530"/>
                  <a:pt x="7305" y="7535"/>
                  <a:pt x="7280" y="7548"/>
                </a:cubicBezTo>
                <a:cubicBezTo>
                  <a:pt x="7173" y="7584"/>
                  <a:pt x="7101" y="7708"/>
                  <a:pt x="7155" y="7833"/>
                </a:cubicBezTo>
                <a:cubicBezTo>
                  <a:pt x="7548" y="8850"/>
                  <a:pt x="7405" y="10242"/>
                  <a:pt x="7405" y="10260"/>
                </a:cubicBezTo>
                <a:lnTo>
                  <a:pt x="7351" y="11170"/>
                </a:lnTo>
                <a:cubicBezTo>
                  <a:pt x="7209" y="11009"/>
                  <a:pt x="7012" y="10867"/>
                  <a:pt x="6798" y="10777"/>
                </a:cubicBezTo>
                <a:lnTo>
                  <a:pt x="5281" y="10189"/>
                </a:lnTo>
                <a:cubicBezTo>
                  <a:pt x="5246" y="10171"/>
                  <a:pt x="5210" y="10135"/>
                  <a:pt x="5228" y="10082"/>
                </a:cubicBezTo>
                <a:lnTo>
                  <a:pt x="5317" y="8476"/>
                </a:lnTo>
                <a:lnTo>
                  <a:pt x="6245" y="8172"/>
                </a:lnTo>
                <a:cubicBezTo>
                  <a:pt x="6459" y="8101"/>
                  <a:pt x="6602" y="7923"/>
                  <a:pt x="6602" y="7691"/>
                </a:cubicBezTo>
                <a:cubicBezTo>
                  <a:pt x="6602" y="7280"/>
                  <a:pt x="6887" y="6923"/>
                  <a:pt x="7298" y="6816"/>
                </a:cubicBezTo>
                <a:lnTo>
                  <a:pt x="7887" y="6691"/>
                </a:lnTo>
                <a:cubicBezTo>
                  <a:pt x="8565" y="7334"/>
                  <a:pt x="9118" y="8262"/>
                  <a:pt x="9528" y="9457"/>
                </a:cubicBezTo>
                <a:cubicBezTo>
                  <a:pt x="9562" y="9557"/>
                  <a:pt x="9640" y="9600"/>
                  <a:pt x="9721" y="9600"/>
                </a:cubicBezTo>
                <a:cubicBezTo>
                  <a:pt x="9855" y="9600"/>
                  <a:pt x="9994" y="9482"/>
                  <a:pt x="9938" y="9314"/>
                </a:cubicBezTo>
                <a:cubicBezTo>
                  <a:pt x="9546" y="8172"/>
                  <a:pt x="9011" y="7245"/>
                  <a:pt x="8386" y="6567"/>
                </a:cubicBezTo>
                <a:lnTo>
                  <a:pt x="8725" y="6495"/>
                </a:lnTo>
                <a:cubicBezTo>
                  <a:pt x="8796" y="6477"/>
                  <a:pt x="8868" y="6442"/>
                  <a:pt x="8921" y="6406"/>
                </a:cubicBezTo>
                <a:lnTo>
                  <a:pt x="10759" y="7798"/>
                </a:lnTo>
                <a:cubicBezTo>
                  <a:pt x="10848" y="7869"/>
                  <a:pt x="10973" y="7923"/>
                  <a:pt x="11098" y="7923"/>
                </a:cubicBezTo>
                <a:cubicBezTo>
                  <a:pt x="11187" y="7923"/>
                  <a:pt x="11277" y="7887"/>
                  <a:pt x="11366" y="7833"/>
                </a:cubicBezTo>
                <a:cubicBezTo>
                  <a:pt x="12133" y="7352"/>
                  <a:pt x="12258" y="6834"/>
                  <a:pt x="12204" y="6495"/>
                </a:cubicBezTo>
                <a:cubicBezTo>
                  <a:pt x="12187" y="6335"/>
                  <a:pt x="12080" y="6192"/>
                  <a:pt x="11937" y="6120"/>
                </a:cubicBezTo>
                <a:cubicBezTo>
                  <a:pt x="11857" y="6085"/>
                  <a:pt x="11772" y="6067"/>
                  <a:pt x="11689" y="6067"/>
                </a:cubicBezTo>
                <a:cubicBezTo>
                  <a:pt x="11607" y="6067"/>
                  <a:pt x="11526" y="6085"/>
                  <a:pt x="11455" y="6120"/>
                </a:cubicBezTo>
                <a:lnTo>
                  <a:pt x="11134" y="6299"/>
                </a:lnTo>
                <a:lnTo>
                  <a:pt x="8850" y="4675"/>
                </a:lnTo>
                <a:lnTo>
                  <a:pt x="8386" y="2338"/>
                </a:lnTo>
                <a:cubicBezTo>
                  <a:pt x="8547" y="2159"/>
                  <a:pt x="8636" y="1945"/>
                  <a:pt x="8636" y="1713"/>
                </a:cubicBezTo>
                <a:cubicBezTo>
                  <a:pt x="8636" y="1178"/>
                  <a:pt x="8208" y="768"/>
                  <a:pt x="7690" y="768"/>
                </a:cubicBezTo>
                <a:cubicBezTo>
                  <a:pt x="7333" y="768"/>
                  <a:pt x="7012" y="964"/>
                  <a:pt x="6852" y="1267"/>
                </a:cubicBezTo>
                <a:lnTo>
                  <a:pt x="6513" y="1267"/>
                </a:lnTo>
                <a:cubicBezTo>
                  <a:pt x="6299" y="1267"/>
                  <a:pt x="6138" y="1107"/>
                  <a:pt x="6138" y="893"/>
                </a:cubicBezTo>
                <a:lnTo>
                  <a:pt x="6138" y="215"/>
                </a:lnTo>
                <a:cubicBezTo>
                  <a:pt x="6138" y="90"/>
                  <a:pt x="6049" y="0"/>
                  <a:pt x="5924" y="0"/>
                </a:cubicBezTo>
                <a:cubicBezTo>
                  <a:pt x="5799" y="0"/>
                  <a:pt x="5710" y="90"/>
                  <a:pt x="5710" y="215"/>
                </a:cubicBezTo>
                <a:lnTo>
                  <a:pt x="5710" y="893"/>
                </a:lnTo>
                <a:cubicBezTo>
                  <a:pt x="5710" y="1339"/>
                  <a:pt x="6067" y="1695"/>
                  <a:pt x="6513" y="1695"/>
                </a:cubicBezTo>
                <a:lnTo>
                  <a:pt x="6745" y="1695"/>
                </a:lnTo>
                <a:lnTo>
                  <a:pt x="6745" y="1713"/>
                </a:lnTo>
                <a:cubicBezTo>
                  <a:pt x="6745" y="1803"/>
                  <a:pt x="6762" y="1892"/>
                  <a:pt x="6780" y="1963"/>
                </a:cubicBezTo>
                <a:cubicBezTo>
                  <a:pt x="6727" y="2052"/>
                  <a:pt x="6673" y="2124"/>
                  <a:pt x="6602" y="2195"/>
                </a:cubicBezTo>
                <a:cubicBezTo>
                  <a:pt x="6584" y="2213"/>
                  <a:pt x="6548" y="2213"/>
                  <a:pt x="6513" y="2213"/>
                </a:cubicBezTo>
                <a:lnTo>
                  <a:pt x="4140" y="2213"/>
                </a:lnTo>
                <a:cubicBezTo>
                  <a:pt x="3854" y="2213"/>
                  <a:pt x="3622" y="1981"/>
                  <a:pt x="3604" y="1695"/>
                </a:cubicBezTo>
                <a:lnTo>
                  <a:pt x="4140" y="1695"/>
                </a:lnTo>
                <a:cubicBezTo>
                  <a:pt x="4586" y="1695"/>
                  <a:pt x="4942" y="1339"/>
                  <a:pt x="4942" y="893"/>
                </a:cubicBezTo>
                <a:lnTo>
                  <a:pt x="4942" y="215"/>
                </a:lnTo>
                <a:cubicBezTo>
                  <a:pt x="4942" y="90"/>
                  <a:pt x="4853" y="0"/>
                  <a:pt x="4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2" name="Google Shape;474;p45"/>
          <p:cNvGrpSpPr/>
          <p:nvPr/>
        </p:nvGrpSpPr>
        <p:grpSpPr>
          <a:xfrm>
            <a:off x="6035786" y="1977767"/>
            <a:ext cx="310941" cy="469026"/>
            <a:chOff x="2201700" y="2807300"/>
            <a:chExt cx="246700" cy="372125"/>
          </a:xfrm>
        </p:grpSpPr>
        <p:sp>
          <p:nvSpPr>
            <p:cNvPr id="475" name="Google Shape;475;p45"/>
            <p:cNvSpPr/>
            <p:nvPr/>
          </p:nvSpPr>
          <p:spPr>
            <a:xfrm>
              <a:off x="2226675" y="2930350"/>
              <a:ext cx="24125" cy="89750"/>
            </a:xfrm>
            <a:custGeom>
              <a:avLst/>
              <a:gdLst/>
              <a:ahLst/>
              <a:cxnLst/>
              <a:rect l="l" t="t" r="r" b="b"/>
              <a:pathLst>
                <a:path w="965" h="3590" extrusionOk="0">
                  <a:moveTo>
                    <a:pt x="730" y="1"/>
                  </a:moveTo>
                  <a:cubicBezTo>
                    <a:pt x="622" y="1"/>
                    <a:pt x="534" y="70"/>
                    <a:pt x="518" y="182"/>
                  </a:cubicBezTo>
                  <a:cubicBezTo>
                    <a:pt x="393" y="1110"/>
                    <a:pt x="215" y="2216"/>
                    <a:pt x="18" y="3340"/>
                  </a:cubicBezTo>
                  <a:cubicBezTo>
                    <a:pt x="1" y="3465"/>
                    <a:pt x="72" y="3572"/>
                    <a:pt x="197" y="3590"/>
                  </a:cubicBezTo>
                  <a:lnTo>
                    <a:pt x="232" y="3590"/>
                  </a:lnTo>
                  <a:cubicBezTo>
                    <a:pt x="340" y="3590"/>
                    <a:pt x="429" y="3518"/>
                    <a:pt x="447" y="3411"/>
                  </a:cubicBezTo>
                  <a:cubicBezTo>
                    <a:pt x="643" y="2287"/>
                    <a:pt x="821" y="1181"/>
                    <a:pt x="964" y="253"/>
                  </a:cubicBezTo>
                  <a:cubicBezTo>
                    <a:pt x="964" y="128"/>
                    <a:pt x="893" y="21"/>
                    <a:pt x="768" y="3"/>
                  </a:cubicBezTo>
                  <a:cubicBezTo>
                    <a:pt x="755" y="1"/>
                    <a:pt x="742"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6" name="Google Shape;476;p45"/>
            <p:cNvSpPr/>
            <p:nvPr/>
          </p:nvSpPr>
          <p:spPr>
            <a:xfrm>
              <a:off x="2201700" y="2807300"/>
              <a:ext cx="246700" cy="372125"/>
            </a:xfrm>
            <a:custGeom>
              <a:avLst/>
              <a:gdLst/>
              <a:ahLst/>
              <a:cxnLst/>
              <a:rect l="l" t="t" r="r" b="b"/>
              <a:pathLst>
                <a:path w="9868" h="14885" extrusionOk="0">
                  <a:moveTo>
                    <a:pt x="5567" y="1125"/>
                  </a:moveTo>
                  <a:cubicBezTo>
                    <a:pt x="5603" y="1125"/>
                    <a:pt x="5639" y="1143"/>
                    <a:pt x="5639" y="1178"/>
                  </a:cubicBezTo>
                  <a:lnTo>
                    <a:pt x="5639" y="1392"/>
                  </a:lnTo>
                  <a:lnTo>
                    <a:pt x="4051" y="1392"/>
                  </a:lnTo>
                  <a:lnTo>
                    <a:pt x="4051" y="1178"/>
                  </a:lnTo>
                  <a:cubicBezTo>
                    <a:pt x="4051" y="1143"/>
                    <a:pt x="4068" y="1125"/>
                    <a:pt x="4122" y="1125"/>
                  </a:cubicBezTo>
                  <a:close/>
                  <a:moveTo>
                    <a:pt x="4265" y="1"/>
                  </a:moveTo>
                  <a:cubicBezTo>
                    <a:pt x="4140" y="1"/>
                    <a:pt x="4033" y="90"/>
                    <a:pt x="4033" y="215"/>
                  </a:cubicBezTo>
                  <a:lnTo>
                    <a:pt x="4033" y="697"/>
                  </a:lnTo>
                  <a:cubicBezTo>
                    <a:pt x="3801" y="732"/>
                    <a:pt x="3605" y="929"/>
                    <a:pt x="3605" y="1178"/>
                  </a:cubicBezTo>
                  <a:lnTo>
                    <a:pt x="3605" y="1392"/>
                  </a:lnTo>
                  <a:lnTo>
                    <a:pt x="3497" y="1392"/>
                  </a:lnTo>
                  <a:cubicBezTo>
                    <a:pt x="2605" y="1392"/>
                    <a:pt x="1874" y="2053"/>
                    <a:pt x="1785" y="2945"/>
                  </a:cubicBezTo>
                  <a:cubicBezTo>
                    <a:pt x="1767" y="3284"/>
                    <a:pt x="1713" y="3676"/>
                    <a:pt x="1660" y="4122"/>
                  </a:cubicBezTo>
                  <a:cubicBezTo>
                    <a:pt x="1642" y="4229"/>
                    <a:pt x="1731" y="4336"/>
                    <a:pt x="1838" y="4354"/>
                  </a:cubicBezTo>
                  <a:lnTo>
                    <a:pt x="1874" y="4354"/>
                  </a:lnTo>
                  <a:cubicBezTo>
                    <a:pt x="1981" y="4354"/>
                    <a:pt x="2070" y="4283"/>
                    <a:pt x="2088" y="4176"/>
                  </a:cubicBezTo>
                  <a:cubicBezTo>
                    <a:pt x="2141" y="3730"/>
                    <a:pt x="2195" y="3337"/>
                    <a:pt x="2231" y="2980"/>
                  </a:cubicBezTo>
                  <a:cubicBezTo>
                    <a:pt x="2284" y="2320"/>
                    <a:pt x="2837" y="1821"/>
                    <a:pt x="3497" y="1821"/>
                  </a:cubicBezTo>
                  <a:lnTo>
                    <a:pt x="4211" y="1821"/>
                  </a:lnTo>
                  <a:lnTo>
                    <a:pt x="4211" y="8137"/>
                  </a:lnTo>
                  <a:cubicBezTo>
                    <a:pt x="4211" y="8654"/>
                    <a:pt x="4639" y="9083"/>
                    <a:pt x="5157" y="9083"/>
                  </a:cubicBezTo>
                  <a:lnTo>
                    <a:pt x="5228" y="9083"/>
                  </a:lnTo>
                  <a:lnTo>
                    <a:pt x="5228" y="9725"/>
                  </a:lnTo>
                  <a:cubicBezTo>
                    <a:pt x="5228" y="10010"/>
                    <a:pt x="4996" y="10225"/>
                    <a:pt x="4729" y="10225"/>
                  </a:cubicBezTo>
                  <a:lnTo>
                    <a:pt x="4033" y="10225"/>
                  </a:lnTo>
                  <a:lnTo>
                    <a:pt x="4033" y="8815"/>
                  </a:lnTo>
                  <a:cubicBezTo>
                    <a:pt x="4033" y="8690"/>
                    <a:pt x="3944" y="8601"/>
                    <a:pt x="3819" y="8601"/>
                  </a:cubicBezTo>
                  <a:cubicBezTo>
                    <a:pt x="3694" y="8601"/>
                    <a:pt x="3605" y="8690"/>
                    <a:pt x="3605" y="8815"/>
                  </a:cubicBezTo>
                  <a:lnTo>
                    <a:pt x="3605" y="11474"/>
                  </a:lnTo>
                  <a:cubicBezTo>
                    <a:pt x="3605" y="11741"/>
                    <a:pt x="3373" y="11973"/>
                    <a:pt x="3105" y="11973"/>
                  </a:cubicBezTo>
                  <a:lnTo>
                    <a:pt x="2141" y="11973"/>
                  </a:lnTo>
                  <a:lnTo>
                    <a:pt x="2141" y="10813"/>
                  </a:lnTo>
                  <a:cubicBezTo>
                    <a:pt x="2141" y="10688"/>
                    <a:pt x="2052" y="10599"/>
                    <a:pt x="1927" y="10599"/>
                  </a:cubicBezTo>
                  <a:cubicBezTo>
                    <a:pt x="1802" y="10599"/>
                    <a:pt x="1713" y="10688"/>
                    <a:pt x="1713" y="10813"/>
                  </a:cubicBezTo>
                  <a:lnTo>
                    <a:pt x="1713" y="12865"/>
                  </a:lnTo>
                  <a:cubicBezTo>
                    <a:pt x="1713" y="13133"/>
                    <a:pt x="1481" y="13365"/>
                    <a:pt x="1214" y="13365"/>
                  </a:cubicBezTo>
                  <a:lnTo>
                    <a:pt x="536" y="13365"/>
                  </a:lnTo>
                  <a:cubicBezTo>
                    <a:pt x="500" y="13365"/>
                    <a:pt x="464" y="13311"/>
                    <a:pt x="464" y="13276"/>
                  </a:cubicBezTo>
                  <a:cubicBezTo>
                    <a:pt x="625" y="12669"/>
                    <a:pt x="946" y="11081"/>
                    <a:pt x="1267" y="9332"/>
                  </a:cubicBezTo>
                  <a:cubicBezTo>
                    <a:pt x="1285" y="9225"/>
                    <a:pt x="1214" y="9100"/>
                    <a:pt x="1089" y="9083"/>
                  </a:cubicBezTo>
                  <a:cubicBezTo>
                    <a:pt x="1078" y="9081"/>
                    <a:pt x="1067" y="9080"/>
                    <a:pt x="1056" y="9080"/>
                  </a:cubicBezTo>
                  <a:cubicBezTo>
                    <a:pt x="957" y="9080"/>
                    <a:pt x="855" y="9149"/>
                    <a:pt x="839" y="9261"/>
                  </a:cubicBezTo>
                  <a:cubicBezTo>
                    <a:pt x="518" y="10992"/>
                    <a:pt x="214" y="12562"/>
                    <a:pt x="54" y="13151"/>
                  </a:cubicBezTo>
                  <a:cubicBezTo>
                    <a:pt x="0" y="13311"/>
                    <a:pt x="36" y="13472"/>
                    <a:pt x="143" y="13597"/>
                  </a:cubicBezTo>
                  <a:cubicBezTo>
                    <a:pt x="232" y="13722"/>
                    <a:pt x="375" y="13793"/>
                    <a:pt x="536" y="13793"/>
                  </a:cubicBezTo>
                  <a:lnTo>
                    <a:pt x="1214" y="13793"/>
                  </a:lnTo>
                  <a:cubicBezTo>
                    <a:pt x="1731" y="13793"/>
                    <a:pt x="2141" y="13383"/>
                    <a:pt x="2141" y="12865"/>
                  </a:cubicBezTo>
                  <a:lnTo>
                    <a:pt x="2141" y="12401"/>
                  </a:lnTo>
                  <a:lnTo>
                    <a:pt x="3105" y="12401"/>
                  </a:lnTo>
                  <a:cubicBezTo>
                    <a:pt x="3212" y="12401"/>
                    <a:pt x="3301" y="12383"/>
                    <a:pt x="3408" y="12366"/>
                  </a:cubicBezTo>
                  <a:lnTo>
                    <a:pt x="3801" y="14703"/>
                  </a:lnTo>
                  <a:cubicBezTo>
                    <a:pt x="3824" y="14828"/>
                    <a:pt x="3920" y="14885"/>
                    <a:pt x="4015" y="14885"/>
                  </a:cubicBezTo>
                  <a:cubicBezTo>
                    <a:pt x="4137" y="14885"/>
                    <a:pt x="4259" y="14792"/>
                    <a:pt x="4229" y="14632"/>
                  </a:cubicBezTo>
                  <a:lnTo>
                    <a:pt x="3801" y="12098"/>
                  </a:lnTo>
                  <a:cubicBezTo>
                    <a:pt x="3944" y="11937"/>
                    <a:pt x="4033" y="11705"/>
                    <a:pt x="4033" y="11474"/>
                  </a:cubicBezTo>
                  <a:lnTo>
                    <a:pt x="4033" y="10671"/>
                  </a:lnTo>
                  <a:lnTo>
                    <a:pt x="4586" y="10671"/>
                  </a:lnTo>
                  <a:lnTo>
                    <a:pt x="4836" y="14685"/>
                  </a:lnTo>
                  <a:cubicBezTo>
                    <a:pt x="4844" y="14819"/>
                    <a:pt x="4943" y="14882"/>
                    <a:pt x="5043" y="14882"/>
                  </a:cubicBezTo>
                  <a:cubicBezTo>
                    <a:pt x="5157" y="14882"/>
                    <a:pt x="5273" y="14801"/>
                    <a:pt x="5264" y="14650"/>
                  </a:cubicBezTo>
                  <a:lnTo>
                    <a:pt x="5032" y="10617"/>
                  </a:lnTo>
                  <a:cubicBezTo>
                    <a:pt x="5389" y="10492"/>
                    <a:pt x="5656" y="10135"/>
                    <a:pt x="5656" y="9725"/>
                  </a:cubicBezTo>
                  <a:lnTo>
                    <a:pt x="5656" y="9083"/>
                  </a:lnTo>
                  <a:lnTo>
                    <a:pt x="5835" y="9083"/>
                  </a:lnTo>
                  <a:lnTo>
                    <a:pt x="5835" y="9886"/>
                  </a:lnTo>
                  <a:cubicBezTo>
                    <a:pt x="5835" y="10135"/>
                    <a:pt x="5942" y="10367"/>
                    <a:pt x="6085" y="10528"/>
                  </a:cubicBezTo>
                  <a:lnTo>
                    <a:pt x="5567" y="14650"/>
                  </a:lnTo>
                  <a:cubicBezTo>
                    <a:pt x="5538" y="14797"/>
                    <a:pt x="5659" y="14879"/>
                    <a:pt x="5781" y="14879"/>
                  </a:cubicBezTo>
                  <a:cubicBezTo>
                    <a:pt x="5880" y="14879"/>
                    <a:pt x="5979" y="14824"/>
                    <a:pt x="5995" y="14703"/>
                  </a:cubicBezTo>
                  <a:lnTo>
                    <a:pt x="6495" y="10795"/>
                  </a:lnTo>
                  <a:cubicBezTo>
                    <a:pt x="6584" y="10813"/>
                    <a:pt x="6673" y="10831"/>
                    <a:pt x="6781" y="10831"/>
                  </a:cubicBezTo>
                  <a:lnTo>
                    <a:pt x="7726" y="10831"/>
                  </a:lnTo>
                  <a:lnTo>
                    <a:pt x="7726" y="11277"/>
                  </a:lnTo>
                  <a:cubicBezTo>
                    <a:pt x="7726" y="11795"/>
                    <a:pt x="8154" y="12223"/>
                    <a:pt x="8672" y="12223"/>
                  </a:cubicBezTo>
                  <a:lnTo>
                    <a:pt x="9332" y="12223"/>
                  </a:lnTo>
                  <a:cubicBezTo>
                    <a:pt x="9493" y="12223"/>
                    <a:pt x="9635" y="12152"/>
                    <a:pt x="9742" y="12027"/>
                  </a:cubicBezTo>
                  <a:cubicBezTo>
                    <a:pt x="9832" y="11884"/>
                    <a:pt x="9867" y="11723"/>
                    <a:pt x="9832" y="11581"/>
                  </a:cubicBezTo>
                  <a:cubicBezTo>
                    <a:pt x="9546" y="10510"/>
                    <a:pt x="8832" y="7762"/>
                    <a:pt x="8386" y="5139"/>
                  </a:cubicBezTo>
                  <a:cubicBezTo>
                    <a:pt x="8370" y="5042"/>
                    <a:pt x="8279" y="4959"/>
                    <a:pt x="8169" y="4959"/>
                  </a:cubicBezTo>
                  <a:cubicBezTo>
                    <a:pt x="8158" y="4959"/>
                    <a:pt x="8147" y="4959"/>
                    <a:pt x="8137" y="4961"/>
                  </a:cubicBezTo>
                  <a:cubicBezTo>
                    <a:pt x="8012" y="4979"/>
                    <a:pt x="7940" y="5104"/>
                    <a:pt x="7958" y="5211"/>
                  </a:cubicBezTo>
                  <a:cubicBezTo>
                    <a:pt x="8404" y="7851"/>
                    <a:pt x="9118" y="10617"/>
                    <a:pt x="9403" y="11688"/>
                  </a:cubicBezTo>
                  <a:cubicBezTo>
                    <a:pt x="9421" y="11741"/>
                    <a:pt x="9386" y="11777"/>
                    <a:pt x="9332" y="11777"/>
                  </a:cubicBezTo>
                  <a:lnTo>
                    <a:pt x="8672" y="11777"/>
                  </a:lnTo>
                  <a:cubicBezTo>
                    <a:pt x="8386" y="11777"/>
                    <a:pt x="8154" y="11563"/>
                    <a:pt x="8154" y="11277"/>
                  </a:cubicBezTo>
                  <a:lnTo>
                    <a:pt x="8154" y="8761"/>
                  </a:lnTo>
                  <a:cubicBezTo>
                    <a:pt x="8154" y="8637"/>
                    <a:pt x="8065" y="8547"/>
                    <a:pt x="7940" y="8547"/>
                  </a:cubicBezTo>
                  <a:cubicBezTo>
                    <a:pt x="7815" y="8547"/>
                    <a:pt x="7726" y="8637"/>
                    <a:pt x="7726" y="8761"/>
                  </a:cubicBezTo>
                  <a:lnTo>
                    <a:pt x="7726" y="10385"/>
                  </a:lnTo>
                  <a:lnTo>
                    <a:pt x="6781" y="10385"/>
                  </a:lnTo>
                  <a:cubicBezTo>
                    <a:pt x="6495" y="10385"/>
                    <a:pt x="6281" y="10171"/>
                    <a:pt x="6281" y="9886"/>
                  </a:cubicBezTo>
                  <a:lnTo>
                    <a:pt x="6281" y="6246"/>
                  </a:lnTo>
                  <a:cubicBezTo>
                    <a:pt x="6281" y="6121"/>
                    <a:pt x="6174" y="6032"/>
                    <a:pt x="6049" y="6032"/>
                  </a:cubicBezTo>
                  <a:cubicBezTo>
                    <a:pt x="5942" y="6032"/>
                    <a:pt x="5835" y="6121"/>
                    <a:pt x="5835" y="6246"/>
                  </a:cubicBezTo>
                  <a:lnTo>
                    <a:pt x="5835" y="8654"/>
                  </a:lnTo>
                  <a:lnTo>
                    <a:pt x="5157" y="8654"/>
                  </a:lnTo>
                  <a:cubicBezTo>
                    <a:pt x="4871" y="8654"/>
                    <a:pt x="4639" y="8422"/>
                    <a:pt x="4639" y="8137"/>
                  </a:cubicBezTo>
                  <a:lnTo>
                    <a:pt x="4639" y="1821"/>
                  </a:lnTo>
                  <a:lnTo>
                    <a:pt x="6370" y="1821"/>
                  </a:lnTo>
                  <a:cubicBezTo>
                    <a:pt x="7030" y="1821"/>
                    <a:pt x="7583" y="2320"/>
                    <a:pt x="7655" y="2980"/>
                  </a:cubicBezTo>
                  <a:cubicBezTo>
                    <a:pt x="7691" y="3355"/>
                    <a:pt x="7726" y="3766"/>
                    <a:pt x="7798" y="4212"/>
                  </a:cubicBezTo>
                  <a:cubicBezTo>
                    <a:pt x="7814" y="4324"/>
                    <a:pt x="7902" y="4393"/>
                    <a:pt x="8010" y="4393"/>
                  </a:cubicBezTo>
                  <a:cubicBezTo>
                    <a:pt x="8022" y="4393"/>
                    <a:pt x="8035" y="4392"/>
                    <a:pt x="8047" y="4390"/>
                  </a:cubicBezTo>
                  <a:cubicBezTo>
                    <a:pt x="8154" y="4372"/>
                    <a:pt x="8244" y="4265"/>
                    <a:pt x="8226" y="4140"/>
                  </a:cubicBezTo>
                  <a:cubicBezTo>
                    <a:pt x="8172" y="3712"/>
                    <a:pt x="8119" y="3302"/>
                    <a:pt x="8083" y="2945"/>
                  </a:cubicBezTo>
                  <a:cubicBezTo>
                    <a:pt x="7994" y="2053"/>
                    <a:pt x="7262" y="1392"/>
                    <a:pt x="6370" y="1392"/>
                  </a:cubicBezTo>
                  <a:lnTo>
                    <a:pt x="6085" y="1392"/>
                  </a:lnTo>
                  <a:lnTo>
                    <a:pt x="6085" y="1178"/>
                  </a:lnTo>
                  <a:cubicBezTo>
                    <a:pt x="6085" y="929"/>
                    <a:pt x="5888" y="732"/>
                    <a:pt x="5639" y="697"/>
                  </a:cubicBezTo>
                  <a:lnTo>
                    <a:pt x="5639" y="215"/>
                  </a:lnTo>
                  <a:cubicBezTo>
                    <a:pt x="5639" y="90"/>
                    <a:pt x="5549" y="1"/>
                    <a:pt x="5425" y="1"/>
                  </a:cubicBezTo>
                  <a:cubicBezTo>
                    <a:pt x="5300" y="1"/>
                    <a:pt x="5210" y="90"/>
                    <a:pt x="5210" y="215"/>
                  </a:cubicBezTo>
                  <a:lnTo>
                    <a:pt x="5210" y="679"/>
                  </a:lnTo>
                  <a:lnTo>
                    <a:pt x="4479" y="679"/>
                  </a:lnTo>
                  <a:lnTo>
                    <a:pt x="4479" y="215"/>
                  </a:lnTo>
                  <a:cubicBezTo>
                    <a:pt x="4479" y="90"/>
                    <a:pt x="4372" y="1"/>
                    <a:pt x="42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7" name="Google Shape;477;p45"/>
            <p:cNvSpPr/>
            <p:nvPr/>
          </p:nvSpPr>
          <p:spPr>
            <a:xfrm>
              <a:off x="2327050" y="2866175"/>
              <a:ext cx="11175" cy="11175"/>
            </a:xfrm>
            <a:custGeom>
              <a:avLst/>
              <a:gdLst/>
              <a:ahLst/>
              <a:cxnLst/>
              <a:rect l="l" t="t" r="r" b="b"/>
              <a:pathLst>
                <a:path w="447" h="447" extrusionOk="0">
                  <a:moveTo>
                    <a:pt x="214" y="1"/>
                  </a:moveTo>
                  <a:cubicBezTo>
                    <a:pt x="89" y="1"/>
                    <a:pt x="0" y="108"/>
                    <a:pt x="0" y="233"/>
                  </a:cubicBezTo>
                  <a:cubicBezTo>
                    <a:pt x="0" y="340"/>
                    <a:pt x="89" y="447"/>
                    <a:pt x="214" y="447"/>
                  </a:cubicBezTo>
                  <a:cubicBezTo>
                    <a:pt x="339" y="447"/>
                    <a:pt x="446" y="340"/>
                    <a:pt x="446" y="233"/>
                  </a:cubicBezTo>
                  <a:cubicBezTo>
                    <a:pt x="446" y="108"/>
                    <a:pt x="339" y="1"/>
                    <a:pt x="2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8" name="Google Shape;478;p45"/>
            <p:cNvSpPr/>
            <p:nvPr/>
          </p:nvSpPr>
          <p:spPr>
            <a:xfrm>
              <a:off x="2327050" y="2885825"/>
              <a:ext cx="11175" cy="10725"/>
            </a:xfrm>
            <a:custGeom>
              <a:avLst/>
              <a:gdLst/>
              <a:ahLst/>
              <a:cxnLst/>
              <a:rect l="l" t="t" r="r" b="b"/>
              <a:pathLst>
                <a:path w="447" h="429" extrusionOk="0">
                  <a:moveTo>
                    <a:pt x="214" y="0"/>
                  </a:moveTo>
                  <a:cubicBezTo>
                    <a:pt x="89" y="0"/>
                    <a:pt x="0" y="89"/>
                    <a:pt x="0" y="214"/>
                  </a:cubicBezTo>
                  <a:cubicBezTo>
                    <a:pt x="0" y="339"/>
                    <a:pt x="89" y="428"/>
                    <a:pt x="214" y="428"/>
                  </a:cubicBezTo>
                  <a:cubicBezTo>
                    <a:pt x="339" y="428"/>
                    <a:pt x="446" y="339"/>
                    <a:pt x="446" y="214"/>
                  </a:cubicBezTo>
                  <a:cubicBezTo>
                    <a:pt x="446" y="89"/>
                    <a:pt x="339" y="0"/>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9" name="Google Shape;479;p45"/>
            <p:cNvSpPr/>
            <p:nvPr/>
          </p:nvSpPr>
          <p:spPr>
            <a:xfrm>
              <a:off x="2327050" y="2905000"/>
              <a:ext cx="11175" cy="10725"/>
            </a:xfrm>
            <a:custGeom>
              <a:avLst/>
              <a:gdLst/>
              <a:ahLst/>
              <a:cxnLst/>
              <a:rect l="l" t="t" r="r" b="b"/>
              <a:pathLst>
                <a:path w="447" h="429" extrusionOk="0">
                  <a:moveTo>
                    <a:pt x="214" y="0"/>
                  </a:moveTo>
                  <a:cubicBezTo>
                    <a:pt x="89" y="0"/>
                    <a:pt x="0" y="89"/>
                    <a:pt x="0" y="214"/>
                  </a:cubicBezTo>
                  <a:cubicBezTo>
                    <a:pt x="0" y="339"/>
                    <a:pt x="89" y="428"/>
                    <a:pt x="214" y="428"/>
                  </a:cubicBezTo>
                  <a:cubicBezTo>
                    <a:pt x="339" y="428"/>
                    <a:pt x="428" y="339"/>
                    <a:pt x="446" y="214"/>
                  </a:cubicBezTo>
                  <a:cubicBezTo>
                    <a:pt x="446" y="89"/>
                    <a:pt x="339" y="0"/>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6" name="Subtitle 15"/>
          <p:cNvSpPr txBox="1">
            <a:spLocks/>
          </p:cNvSpPr>
          <p:nvPr/>
        </p:nvSpPr>
        <p:spPr>
          <a:xfrm>
            <a:off x="1066800" y="1276350"/>
            <a:ext cx="6858000" cy="3867150"/>
          </a:xfrm>
          <a:prstGeom prst="rect">
            <a:avLst/>
          </a:prstGeom>
          <a:ln w="38100" cap="flat" cmpd="sng" algn="ctr">
            <a:solidFill>
              <a:schemeClr val="accent1">
                <a:lumMod val="90000"/>
              </a:schemeClr>
            </a:solidFill>
            <a:prstDash val="solid"/>
          </a:ln>
        </p:spPr>
        <p:style>
          <a:lnRef idx="3">
            <a:schemeClr val="lt1"/>
          </a:lnRef>
          <a:fillRef idx="1">
            <a:schemeClr val="accent2"/>
          </a:fillRef>
          <a:effectRef idx="1">
            <a:schemeClr val="accent2"/>
          </a:effectRef>
          <a:fontRef idx="minor">
            <a:schemeClr val="lt1"/>
          </a:fontRef>
        </p:style>
        <p:txBody>
          <a:bodyPr/>
          <a:lstStyle/>
          <a:p>
            <a:pPr lvl="0">
              <a:buClr>
                <a:schemeClr val="dk1"/>
              </a:buClr>
              <a:buSzPts val="3600"/>
            </a:pPr>
            <a:r>
              <a:rPr lang="en-US" sz="1800" u="sng" dirty="0">
                <a:solidFill>
                  <a:schemeClr val="accent6"/>
                </a:solidFill>
                <a:latin typeface="Space Grotesk"/>
                <a:ea typeface="Space Grotesk"/>
                <a:cs typeface="Space Grotesk"/>
                <a:sym typeface="Space Grotesk"/>
              </a:rPr>
              <a:t>Competitor 2</a:t>
            </a:r>
            <a:r>
              <a:rPr lang="en-US" sz="2000" dirty="0">
                <a:solidFill>
                  <a:schemeClr val="accent6"/>
                </a:solidFill>
                <a:latin typeface="Space Grotesk"/>
                <a:ea typeface="Space Grotesk"/>
                <a:cs typeface="Space Grotesk"/>
                <a:sym typeface="Space Grotesk"/>
              </a:rPr>
              <a:t>:-                     </a:t>
            </a:r>
            <a:r>
              <a:rPr lang="en-US" sz="2000" u="sng" dirty="0"/>
              <a:t>blackberry</a:t>
            </a:r>
            <a:endParaRPr lang="en-US" sz="1800" u="sng" dirty="0">
              <a:solidFill>
                <a:schemeClr val="accent6"/>
              </a:solidFill>
              <a:latin typeface="Space Grotesk"/>
              <a:ea typeface="Space Grotesk"/>
              <a:cs typeface="Space Grotesk"/>
              <a:sym typeface="Space Grotesk"/>
            </a:endParaRPr>
          </a:p>
          <a:p>
            <a:pPr lvl="0">
              <a:buClr>
                <a:schemeClr val="dk1"/>
              </a:buClr>
              <a:buSzPts val="3600"/>
            </a:pPr>
            <a:r>
              <a:rPr lang="en-US" sz="1800" b="1" dirty="0">
                <a:solidFill>
                  <a:schemeClr val="accent6"/>
                </a:solidFill>
                <a:latin typeface="Space Grotesk"/>
                <a:ea typeface="Space Grotesk"/>
                <a:cs typeface="Space Grotesk"/>
                <a:sym typeface="Space Grotesk"/>
              </a:rPr>
              <a:t>USP</a:t>
            </a:r>
            <a:r>
              <a:rPr lang="en-US" sz="1800" dirty="0">
                <a:solidFill>
                  <a:schemeClr val="accent6"/>
                </a:solidFill>
                <a:latin typeface="Space Grotesk"/>
                <a:ea typeface="Space Grotesk"/>
                <a:cs typeface="Space Grotesk"/>
                <a:sym typeface="Space Grotesk"/>
              </a:rPr>
              <a:t>:-</a:t>
            </a:r>
            <a:r>
              <a:rPr lang="en-US" dirty="0"/>
              <a:t>. The company released its phones with secure encrypted network that allowed sending emails between phones without possibility of stealing the information. </a:t>
            </a:r>
          </a:p>
          <a:p>
            <a:pPr lvl="0">
              <a:buClr>
                <a:schemeClr val="dk1"/>
              </a:buClr>
              <a:buSzPts val="3600"/>
            </a:pPr>
            <a:r>
              <a:rPr lang="en-US" sz="1800" b="1" dirty="0"/>
              <a:t>SWOT Analysis:-</a:t>
            </a:r>
          </a:p>
          <a:p>
            <a:pPr lvl="0">
              <a:buClr>
                <a:schemeClr val="dk1"/>
              </a:buClr>
              <a:buSzPts val="3600"/>
            </a:pPr>
            <a:endParaRPr lang="en-US" dirty="0">
              <a:solidFill>
                <a:schemeClr val="accent6"/>
              </a:solidFill>
              <a:latin typeface="Space Grotesk"/>
              <a:ea typeface="Space Grotesk"/>
              <a:cs typeface="Space Grotesk"/>
              <a:sym typeface="Space Grotesk"/>
            </a:endParaRPr>
          </a:p>
          <a:p>
            <a:pPr lvl="0">
              <a:buClr>
                <a:schemeClr val="dk1"/>
              </a:buClr>
              <a:buSzPts val="3600"/>
            </a:pPr>
            <a:endParaRPr lang="en-US" dirty="0">
              <a:solidFill>
                <a:schemeClr val="accent6"/>
              </a:solidFill>
              <a:latin typeface="Space Grotesk"/>
              <a:ea typeface="Space Grotesk"/>
              <a:cs typeface="Space Grotesk"/>
              <a:sym typeface="Space Grotesk"/>
            </a:endParaRPr>
          </a:p>
        </p:txBody>
      </p:sp>
      <p:graphicFrame>
        <p:nvGraphicFramePr>
          <p:cNvPr id="29" name="Table 28"/>
          <p:cNvGraphicFramePr>
            <a:graphicFrameLocks noGrp="1"/>
          </p:cNvGraphicFramePr>
          <p:nvPr>
            <p:extLst>
              <p:ext uri="{D42A27DB-BD31-4B8C-83A1-F6EECF244321}">
                <p14:modId xmlns:p14="http://schemas.microsoft.com/office/powerpoint/2010/main" val="3060978817"/>
              </p:ext>
            </p:extLst>
          </p:nvPr>
        </p:nvGraphicFramePr>
        <p:xfrm>
          <a:off x="1066800" y="2705418"/>
          <a:ext cx="6858000" cy="2364347"/>
        </p:xfrm>
        <a:graphic>
          <a:graphicData uri="http://schemas.openxmlformats.org/drawingml/2006/table">
            <a:tbl>
              <a:tblPr firstRow="1" bandRow="1">
                <a:tableStyleId>{7E9639D4-E3E2-4D34-9284-5A2195B3D0D7}</a:tableStyleId>
              </a:tblPr>
              <a:tblGrid>
                <a:gridCol w="17145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tblGrid>
              <a:tr h="333133">
                <a:tc>
                  <a:txBody>
                    <a:bodyPr/>
                    <a:lstStyle/>
                    <a:p>
                      <a:pPr algn="ctr"/>
                      <a:r>
                        <a:rPr lang="en-US" sz="1600" dirty="0">
                          <a:solidFill>
                            <a:sysClr val="windowText" lastClr="000000"/>
                          </a:solidFill>
                          <a:effectLst>
                            <a:glow rad="101600">
                              <a:schemeClr val="accent2">
                                <a:satMod val="175000"/>
                                <a:alpha val="40000"/>
                              </a:schemeClr>
                            </a:glow>
                          </a:effectLst>
                        </a:rPr>
                        <a:t>Strengths</a:t>
                      </a:r>
                    </a:p>
                  </a:txBody>
                  <a:tcPr>
                    <a:lnR w="38100" cap="flat" cmpd="sng" algn="ctr">
                      <a:solidFill>
                        <a:schemeClr val="tx1">
                          <a:lumMod val="75000"/>
                        </a:schemeClr>
                      </a:solidFill>
                      <a:prstDash val="solid"/>
                      <a:round/>
                      <a:headEnd type="none" w="med" len="med"/>
                      <a:tailEnd type="none" w="med" len="med"/>
                    </a:lnR>
                    <a:lnB w="38100" cap="flat" cmpd="sng" algn="ctr">
                      <a:solidFill>
                        <a:schemeClr val="tx1">
                          <a:lumMod val="75000"/>
                        </a:schemeClr>
                      </a:solidFill>
                      <a:prstDash val="solid"/>
                      <a:round/>
                      <a:headEnd type="none" w="med" len="med"/>
                      <a:tailEnd type="none" w="med" len="med"/>
                    </a:lnB>
                  </a:tcPr>
                </a:tc>
                <a:tc>
                  <a:txBody>
                    <a:bodyPr/>
                    <a:lstStyle/>
                    <a:p>
                      <a:pPr algn="ctr"/>
                      <a:r>
                        <a:rPr lang="en-US" sz="1600" dirty="0">
                          <a:ln>
                            <a:solidFill>
                              <a:sysClr val="windowText" lastClr="000000"/>
                            </a:solidFill>
                          </a:ln>
                          <a:solidFill>
                            <a:sysClr val="windowText" lastClr="000000"/>
                          </a:solidFill>
                          <a:effectLst>
                            <a:glow rad="101600">
                              <a:schemeClr val="accent2">
                                <a:satMod val="175000"/>
                                <a:alpha val="40000"/>
                              </a:schemeClr>
                            </a:glow>
                          </a:effectLst>
                        </a:rPr>
                        <a:t>Weakness</a:t>
                      </a:r>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lgn="ctr"/>
                      <a:r>
                        <a:rPr lang="en-US" dirty="0">
                          <a:solidFill>
                            <a:sysClr val="windowText" lastClr="000000"/>
                          </a:solidFill>
                          <a:effectLst>
                            <a:glow rad="101600">
                              <a:schemeClr val="accent2">
                                <a:satMod val="175000"/>
                                <a:alpha val="40000"/>
                              </a:schemeClr>
                            </a:glow>
                          </a:effectLst>
                        </a:rPr>
                        <a:t>Opportunities</a:t>
                      </a:r>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lgn="ctr"/>
                      <a:r>
                        <a:rPr lang="en-US" dirty="0">
                          <a:solidFill>
                            <a:sysClr val="windowText" lastClr="000000"/>
                          </a:solidFill>
                          <a:effectLst>
                            <a:glow rad="101600">
                              <a:schemeClr val="accent2">
                                <a:satMod val="175000"/>
                                <a:alpha val="40000"/>
                              </a:schemeClr>
                            </a:glow>
                          </a:effectLst>
                        </a:rPr>
                        <a:t>Threats</a:t>
                      </a:r>
                    </a:p>
                  </a:txBody>
                  <a:tcPr>
                    <a:lnL w="38100" cap="flat" cmpd="sng" algn="ctr">
                      <a:solidFill>
                        <a:schemeClr val="tx1">
                          <a:lumMod val="75000"/>
                        </a:schemeClr>
                      </a:solidFill>
                      <a:prstDash val="solid"/>
                      <a:round/>
                      <a:headEnd type="none" w="med" len="med"/>
                      <a:tailEnd type="none" w="med" len="med"/>
                    </a:lnL>
                  </a:tcPr>
                </a:tc>
                <a:extLst>
                  <a:ext uri="{0D108BD9-81ED-4DB2-BD59-A6C34878D82A}">
                    <a16:rowId xmlns:a16="http://schemas.microsoft.com/office/drawing/2014/main" val="10000"/>
                  </a:ext>
                </a:extLst>
              </a:tr>
              <a:tr h="2029067">
                <a:tc>
                  <a:txBody>
                    <a:bodyPr/>
                    <a:lstStyle/>
                    <a:p>
                      <a:pPr>
                        <a:buClr>
                          <a:schemeClr val="bg1"/>
                        </a:buClr>
                        <a:buFont typeface="Arial" pitchFamily="34" charset="0"/>
                        <a:buNone/>
                      </a:pPr>
                      <a:endParaRPr lang="en-US" sz="1050" b="0" i="0" u="none" strike="noStrike" cap="none" dirty="0">
                        <a:solidFill>
                          <a:schemeClr val="bg1"/>
                        </a:solidFill>
                        <a:latin typeface="+mn-lt"/>
                        <a:ea typeface="+mn-ea"/>
                        <a:cs typeface="+mn-cs"/>
                        <a:sym typeface="Arial"/>
                      </a:endParaRPr>
                    </a:p>
                    <a:p>
                      <a:pPr>
                        <a:buClr>
                          <a:schemeClr val="bg1"/>
                        </a:buClr>
                        <a:buFont typeface="Arial" pitchFamily="34" charset="0"/>
                        <a:buChar char="•"/>
                      </a:pPr>
                      <a:r>
                        <a:rPr lang="en-US" sz="1400" b="0" i="0" u="none" strike="noStrike" cap="none" dirty="0">
                          <a:solidFill>
                            <a:schemeClr val="bg1"/>
                          </a:solidFill>
                          <a:latin typeface="+mn-lt"/>
                          <a:ea typeface="+mn-ea"/>
                          <a:cs typeface="+mn-cs"/>
                          <a:sym typeface="Arial"/>
                        </a:rPr>
                        <a:t>Highly secure phones</a:t>
                      </a:r>
                    </a:p>
                    <a:p>
                      <a:pPr>
                        <a:buClr>
                          <a:schemeClr val="bg1"/>
                        </a:buClr>
                        <a:buFont typeface="Arial" pitchFamily="34" charset="0"/>
                        <a:buChar char="•"/>
                      </a:pPr>
                      <a:r>
                        <a:rPr lang="en-US" sz="1400" b="0" i="0" u="none" strike="noStrike" cap="none" dirty="0">
                          <a:solidFill>
                            <a:schemeClr val="bg1"/>
                          </a:solidFill>
                          <a:latin typeface="+mn-lt"/>
                          <a:ea typeface="+mn-ea"/>
                          <a:cs typeface="+mn-cs"/>
                          <a:sym typeface="Arial"/>
                        </a:rPr>
                        <a:t>Strong focus on narrow customer segment</a:t>
                      </a:r>
                      <a:endParaRPr lang="en-US" dirty="0">
                        <a:solidFill>
                          <a:schemeClr val="bg1"/>
                        </a:solidFill>
                      </a:endParaRPr>
                    </a:p>
                  </a:txBody>
                  <a:tcPr>
                    <a:lnR w="38100" cap="flat" cmpd="sng" algn="ctr">
                      <a:solidFill>
                        <a:schemeClr val="tx1">
                          <a:lumMod val="75000"/>
                        </a:schemeClr>
                      </a:solidFill>
                      <a:prstDash val="solid"/>
                      <a:round/>
                      <a:headEnd type="none" w="med" len="med"/>
                      <a:tailEnd type="none" w="med" len="med"/>
                    </a:lnR>
                    <a:lnT w="38100" cap="flat" cmpd="sng" algn="ctr">
                      <a:solidFill>
                        <a:schemeClr val="tx1">
                          <a:lumMod val="75000"/>
                        </a:schemeClr>
                      </a:solidFill>
                      <a:prstDash val="solid"/>
                      <a:round/>
                      <a:headEnd type="none" w="med" len="med"/>
                      <a:tailEnd type="none" w="med" len="med"/>
                    </a:lnT>
                  </a:tcPr>
                </a:tc>
                <a:tc>
                  <a:txBody>
                    <a:bodyPr/>
                    <a:lstStyle/>
                    <a:p>
                      <a:pPr>
                        <a:buClr>
                          <a:schemeClr val="bg1"/>
                        </a:buClr>
                        <a:buFont typeface="Arial" pitchFamily="34" charset="0"/>
                        <a:buChar char="•"/>
                      </a:pPr>
                      <a:r>
                        <a:rPr lang="en-US" sz="1400" b="0" i="0" u="none" strike="noStrike" cap="none" dirty="0">
                          <a:solidFill>
                            <a:schemeClr val="bg1"/>
                          </a:solidFill>
                          <a:latin typeface="+mn-lt"/>
                          <a:ea typeface="+mn-ea"/>
                          <a:cs typeface="+mn-cs"/>
                          <a:sym typeface="Arial"/>
                        </a:rPr>
                        <a:t>Inability to market the brand</a:t>
                      </a:r>
                    </a:p>
                    <a:p>
                      <a:pPr>
                        <a:buClr>
                          <a:schemeClr val="bg1"/>
                        </a:buClr>
                        <a:buFont typeface="Arial" pitchFamily="34" charset="0"/>
                        <a:buChar char="•"/>
                      </a:pPr>
                      <a:r>
                        <a:rPr lang="en-US" sz="1400" b="0" i="0" u="none" strike="noStrike" cap="none" dirty="0">
                          <a:solidFill>
                            <a:schemeClr val="bg1"/>
                          </a:solidFill>
                          <a:latin typeface="+mn-lt"/>
                          <a:ea typeface="+mn-ea"/>
                          <a:cs typeface="+mn-cs"/>
                          <a:sym typeface="Arial"/>
                        </a:rPr>
                        <a:t>BlackBerry OS</a:t>
                      </a:r>
                    </a:p>
                    <a:p>
                      <a:pPr>
                        <a:buClr>
                          <a:schemeClr val="bg1"/>
                        </a:buClr>
                        <a:buFont typeface="Arial" pitchFamily="34" charset="0"/>
                        <a:buChar char="•"/>
                      </a:pPr>
                      <a:r>
                        <a:rPr lang="en-US" sz="1400" b="0" i="0" u="none" strike="noStrike" cap="none" dirty="0">
                          <a:solidFill>
                            <a:schemeClr val="bg1"/>
                          </a:solidFill>
                          <a:latin typeface="+mn-lt"/>
                          <a:ea typeface="+mn-ea"/>
                          <a:cs typeface="+mn-cs"/>
                          <a:sym typeface="Arial"/>
                        </a:rPr>
                        <a:t>Highly dependent on government and</a:t>
                      </a:r>
                      <a:r>
                        <a:rPr lang="en-US" sz="1400" b="0" i="0" u="none" strike="noStrike" cap="none" baseline="0" dirty="0">
                          <a:solidFill>
                            <a:schemeClr val="bg1"/>
                          </a:solidFill>
                          <a:latin typeface="+mn-lt"/>
                          <a:ea typeface="+mn-ea"/>
                          <a:cs typeface="+mn-cs"/>
                          <a:sym typeface="Arial"/>
                        </a:rPr>
                        <a:t> </a:t>
                      </a:r>
                      <a:r>
                        <a:rPr lang="en-US" sz="1400" b="0" i="0" u="none" strike="noStrike" cap="none" dirty="0">
                          <a:solidFill>
                            <a:schemeClr val="bg1"/>
                          </a:solidFill>
                          <a:latin typeface="+mn-lt"/>
                          <a:ea typeface="+mn-ea"/>
                          <a:cs typeface="+mn-cs"/>
                          <a:sym typeface="Arial"/>
                        </a:rPr>
                        <a:t>corporate contracts</a:t>
                      </a:r>
                    </a:p>
                    <a:p>
                      <a:pPr>
                        <a:buClr>
                          <a:schemeClr val="bg1"/>
                        </a:buClr>
                        <a:buFont typeface="Arial" pitchFamily="34" charset="0"/>
                        <a:buChar char="•"/>
                      </a:pPr>
                      <a:r>
                        <a:rPr lang="en-US" sz="1400" b="0" i="0" u="none" strike="noStrike" cap="none" dirty="0">
                          <a:solidFill>
                            <a:schemeClr val="bg1"/>
                          </a:solidFill>
                          <a:latin typeface="+mn-lt"/>
                          <a:ea typeface="+mn-ea"/>
                          <a:cs typeface="+mn-cs"/>
                          <a:sym typeface="Arial"/>
                        </a:rPr>
                        <a:t>Poor presence in the tablet market</a:t>
                      </a:r>
                      <a:endParaRPr lang="en-US" sz="1400" dirty="0">
                        <a:solidFill>
                          <a:schemeClr val="bg1"/>
                        </a:solidFill>
                      </a:endParaRPr>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buClr>
                          <a:schemeClr val="bg1"/>
                        </a:buClr>
                        <a:buFont typeface="Arial" pitchFamily="34" charset="0"/>
                        <a:buChar char="•"/>
                      </a:pPr>
                      <a:r>
                        <a:rPr lang="en-US" sz="1400" b="0" i="0" u="none" strike="noStrike" cap="none" dirty="0">
                          <a:solidFill>
                            <a:schemeClr val="bg1"/>
                          </a:solidFill>
                          <a:latin typeface="+mn-lt"/>
                          <a:ea typeface="+mn-ea"/>
                          <a:cs typeface="+mn-cs"/>
                          <a:sym typeface="Arial"/>
                        </a:rPr>
                        <a:t>Growth of tablet and smart phone markets</a:t>
                      </a:r>
                      <a:endParaRPr lang="en-US" dirty="0">
                        <a:solidFill>
                          <a:schemeClr val="bg1"/>
                        </a:solidFill>
                      </a:endParaRPr>
                    </a:p>
                    <a:p>
                      <a:pPr>
                        <a:buClr>
                          <a:schemeClr val="bg1"/>
                        </a:buClr>
                        <a:buFont typeface="Arial" pitchFamily="34" charset="0"/>
                        <a:buChar char="•"/>
                      </a:pPr>
                      <a:r>
                        <a:rPr lang="en-US" sz="1400" b="0" i="0" u="none" strike="noStrike" cap="none" dirty="0">
                          <a:solidFill>
                            <a:schemeClr val="bg1"/>
                          </a:solidFill>
                          <a:latin typeface="+mn-lt"/>
                          <a:ea typeface="+mn-ea"/>
                          <a:cs typeface="+mn-cs"/>
                          <a:sym typeface="Arial"/>
                        </a:rPr>
                        <a:t>Strong growth of mobile advertising market</a:t>
                      </a:r>
                    </a:p>
                    <a:p>
                      <a:pPr>
                        <a:buClr>
                          <a:schemeClr val="bg1"/>
                        </a:buClr>
                        <a:buFont typeface="Arial" pitchFamily="34" charset="0"/>
                        <a:buChar char="•"/>
                      </a:pPr>
                      <a:r>
                        <a:rPr lang="en-US" sz="1400" b="0" i="0" u="none" strike="noStrike" cap="none" dirty="0">
                          <a:solidFill>
                            <a:schemeClr val="bg1"/>
                          </a:solidFill>
                          <a:latin typeface="+mn-lt"/>
                          <a:ea typeface="+mn-ea"/>
                          <a:cs typeface="+mn-cs"/>
                          <a:sym typeface="Arial"/>
                        </a:rPr>
                        <a:t> Increasing demand of cloud based services</a:t>
                      </a:r>
                      <a:endParaRPr lang="en-US" dirty="0">
                        <a:solidFill>
                          <a:schemeClr val="bg1"/>
                        </a:solidFill>
                      </a:endParaRPr>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buClr>
                          <a:schemeClr val="bg1"/>
                        </a:buClr>
                        <a:buFont typeface="Arial" pitchFamily="34" charset="0"/>
                        <a:buNone/>
                      </a:pPr>
                      <a:endParaRPr lang="en-US" sz="1100" b="0" i="0" u="none" strike="noStrike" cap="none" dirty="0">
                        <a:solidFill>
                          <a:schemeClr val="bg1"/>
                        </a:solidFill>
                        <a:latin typeface="+mn-lt"/>
                        <a:ea typeface="+mn-ea"/>
                        <a:cs typeface="+mn-cs"/>
                        <a:sym typeface="Arial"/>
                      </a:endParaRPr>
                    </a:p>
                    <a:p>
                      <a:pPr>
                        <a:buClr>
                          <a:schemeClr val="bg1"/>
                        </a:buClr>
                        <a:buFont typeface="Arial" pitchFamily="34" charset="0"/>
                        <a:buChar char="•"/>
                      </a:pPr>
                      <a:r>
                        <a:rPr lang="en-US" sz="1200" b="0" i="0" u="none" strike="noStrike" cap="none" dirty="0">
                          <a:solidFill>
                            <a:schemeClr val="bg1"/>
                          </a:solidFill>
                          <a:latin typeface="+mn-lt"/>
                          <a:ea typeface="+mn-ea"/>
                          <a:cs typeface="+mn-cs"/>
                          <a:sym typeface="Arial"/>
                        </a:rPr>
                        <a:t>Rapid technological change</a:t>
                      </a:r>
                      <a:endParaRPr lang="en-US" sz="1200" dirty="0">
                        <a:solidFill>
                          <a:schemeClr val="bg1"/>
                        </a:solidFill>
                      </a:endParaRPr>
                    </a:p>
                    <a:p>
                      <a:pPr>
                        <a:buClr>
                          <a:schemeClr val="bg1"/>
                        </a:buClr>
                        <a:buFont typeface="Arial" pitchFamily="34" charset="0"/>
                        <a:buChar char="•"/>
                      </a:pPr>
                      <a:r>
                        <a:rPr lang="en-US" sz="1200" b="0" i="0" u="none" strike="noStrike" cap="none" dirty="0">
                          <a:solidFill>
                            <a:schemeClr val="bg1"/>
                          </a:solidFill>
                          <a:latin typeface="+mn-lt"/>
                          <a:ea typeface="+mn-ea"/>
                          <a:cs typeface="+mn-cs"/>
                          <a:sym typeface="Arial"/>
                        </a:rPr>
                        <a:t>Saturated smart phone markets in developed countries</a:t>
                      </a:r>
                    </a:p>
                    <a:p>
                      <a:pPr>
                        <a:buClr>
                          <a:schemeClr val="bg1"/>
                        </a:buClr>
                        <a:buFont typeface="Arial" pitchFamily="34" charset="0"/>
                        <a:buChar char="•"/>
                      </a:pPr>
                      <a:r>
                        <a:rPr lang="en-US" sz="1200" b="0" i="0" u="none" strike="noStrike" cap="none" dirty="0">
                          <a:solidFill>
                            <a:schemeClr val="bg1"/>
                          </a:solidFill>
                          <a:latin typeface="+mn-lt"/>
                          <a:ea typeface="+mn-ea"/>
                          <a:cs typeface="+mn-cs"/>
                          <a:sym typeface="Arial"/>
                        </a:rPr>
                        <a:t>Increased competition for government contracts</a:t>
                      </a:r>
                      <a:endParaRPr lang="en-US" sz="1200" dirty="0">
                        <a:solidFill>
                          <a:schemeClr val="bg1"/>
                        </a:solidFill>
                      </a:endParaRPr>
                    </a:p>
                  </a:txBody>
                  <a:tcPr>
                    <a:lnL w="38100" cap="flat" cmpd="sng" algn="ctr">
                      <a:solidFill>
                        <a:schemeClr val="tx1">
                          <a:lumMod val="75000"/>
                        </a:schemeClr>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u="sng" dirty="0"/>
              <a:t>Competitor Analysis</a:t>
            </a:r>
            <a:endParaRPr u="sng"/>
          </a:p>
        </p:txBody>
      </p:sp>
      <p:sp>
        <p:nvSpPr>
          <p:cNvPr id="473" name="Google Shape;473;p45"/>
          <p:cNvSpPr/>
          <p:nvPr/>
        </p:nvSpPr>
        <p:spPr>
          <a:xfrm>
            <a:off x="2767962" y="1987925"/>
            <a:ext cx="369579" cy="448692"/>
          </a:xfrm>
          <a:custGeom>
            <a:avLst/>
            <a:gdLst/>
            <a:ahLst/>
            <a:cxnLst/>
            <a:rect l="l" t="t" r="r" b="b"/>
            <a:pathLst>
              <a:path w="12258" h="14882" extrusionOk="0">
                <a:moveTo>
                  <a:pt x="7690" y="1196"/>
                </a:moveTo>
                <a:cubicBezTo>
                  <a:pt x="7976" y="1196"/>
                  <a:pt x="8190" y="1428"/>
                  <a:pt x="8190" y="1713"/>
                </a:cubicBezTo>
                <a:cubicBezTo>
                  <a:pt x="8190" y="1981"/>
                  <a:pt x="7976" y="2213"/>
                  <a:pt x="7690" y="2213"/>
                </a:cubicBezTo>
                <a:cubicBezTo>
                  <a:pt x="7405" y="2213"/>
                  <a:pt x="7173" y="1981"/>
                  <a:pt x="7173" y="1713"/>
                </a:cubicBezTo>
                <a:cubicBezTo>
                  <a:pt x="7173" y="1428"/>
                  <a:pt x="7405" y="1196"/>
                  <a:pt x="7690" y="1196"/>
                </a:cubicBezTo>
                <a:close/>
                <a:moveTo>
                  <a:pt x="3176" y="1820"/>
                </a:moveTo>
                <a:cubicBezTo>
                  <a:pt x="3247" y="2284"/>
                  <a:pt x="3658" y="2641"/>
                  <a:pt x="4140" y="2641"/>
                </a:cubicBezTo>
                <a:lnTo>
                  <a:pt x="6191" y="2641"/>
                </a:lnTo>
                <a:cubicBezTo>
                  <a:pt x="5656" y="3141"/>
                  <a:pt x="5014" y="3533"/>
                  <a:pt x="4496" y="3819"/>
                </a:cubicBezTo>
                <a:cubicBezTo>
                  <a:pt x="4336" y="3908"/>
                  <a:pt x="4175" y="3997"/>
                  <a:pt x="4033" y="4122"/>
                </a:cubicBezTo>
                <a:cubicBezTo>
                  <a:pt x="3622" y="4033"/>
                  <a:pt x="3265" y="3765"/>
                  <a:pt x="3051" y="3391"/>
                </a:cubicBezTo>
                <a:cubicBezTo>
                  <a:pt x="2819" y="2998"/>
                  <a:pt x="2801" y="2552"/>
                  <a:pt x="2944" y="2124"/>
                </a:cubicBezTo>
                <a:cubicBezTo>
                  <a:pt x="2998" y="1999"/>
                  <a:pt x="3087" y="1892"/>
                  <a:pt x="3176" y="1820"/>
                </a:cubicBezTo>
                <a:close/>
                <a:moveTo>
                  <a:pt x="3426" y="4354"/>
                </a:moveTo>
                <a:cubicBezTo>
                  <a:pt x="3497" y="4390"/>
                  <a:pt x="3551" y="4425"/>
                  <a:pt x="3622" y="4443"/>
                </a:cubicBezTo>
                <a:cubicBezTo>
                  <a:pt x="3515" y="4550"/>
                  <a:pt x="3426" y="4657"/>
                  <a:pt x="3319" y="4764"/>
                </a:cubicBezTo>
                <a:lnTo>
                  <a:pt x="3426" y="4354"/>
                </a:lnTo>
                <a:close/>
                <a:moveTo>
                  <a:pt x="8975" y="5300"/>
                </a:moveTo>
                <a:lnTo>
                  <a:pt x="11009" y="6727"/>
                </a:lnTo>
                <a:cubicBezTo>
                  <a:pt x="11038" y="6757"/>
                  <a:pt x="11079" y="6770"/>
                  <a:pt x="11121" y="6770"/>
                </a:cubicBezTo>
                <a:cubicBezTo>
                  <a:pt x="11155" y="6770"/>
                  <a:pt x="11191" y="6761"/>
                  <a:pt x="11223" y="6745"/>
                </a:cubicBezTo>
                <a:lnTo>
                  <a:pt x="11669" y="6513"/>
                </a:lnTo>
                <a:cubicBezTo>
                  <a:pt x="11687" y="6504"/>
                  <a:pt x="11700" y="6500"/>
                  <a:pt x="11712" y="6500"/>
                </a:cubicBezTo>
                <a:cubicBezTo>
                  <a:pt x="11723" y="6500"/>
                  <a:pt x="11732" y="6504"/>
                  <a:pt x="11741" y="6513"/>
                </a:cubicBezTo>
                <a:cubicBezTo>
                  <a:pt x="11741" y="6513"/>
                  <a:pt x="11758" y="6531"/>
                  <a:pt x="11776" y="6549"/>
                </a:cubicBezTo>
                <a:cubicBezTo>
                  <a:pt x="11830" y="6941"/>
                  <a:pt x="11455" y="7262"/>
                  <a:pt x="11134" y="7476"/>
                </a:cubicBezTo>
                <a:cubicBezTo>
                  <a:pt x="11123" y="7482"/>
                  <a:pt x="11113" y="7484"/>
                  <a:pt x="11103" y="7484"/>
                </a:cubicBezTo>
                <a:cubicBezTo>
                  <a:pt x="11079" y="7484"/>
                  <a:pt x="11057" y="7471"/>
                  <a:pt x="11045" y="7459"/>
                </a:cubicBezTo>
                <a:cubicBezTo>
                  <a:pt x="11045" y="7459"/>
                  <a:pt x="11027" y="7459"/>
                  <a:pt x="11027" y="7441"/>
                </a:cubicBezTo>
                <a:lnTo>
                  <a:pt x="9100" y="5996"/>
                </a:lnTo>
                <a:cubicBezTo>
                  <a:pt x="9100" y="5960"/>
                  <a:pt x="9100" y="5942"/>
                  <a:pt x="9100" y="5906"/>
                </a:cubicBezTo>
                <a:lnTo>
                  <a:pt x="8975" y="5300"/>
                </a:lnTo>
                <a:close/>
                <a:moveTo>
                  <a:pt x="4871" y="8618"/>
                </a:moveTo>
                <a:lnTo>
                  <a:pt x="4853" y="9011"/>
                </a:lnTo>
                <a:cubicBezTo>
                  <a:pt x="4782" y="8922"/>
                  <a:pt x="4693" y="8850"/>
                  <a:pt x="4603" y="8779"/>
                </a:cubicBezTo>
                <a:cubicBezTo>
                  <a:pt x="4693" y="8708"/>
                  <a:pt x="4782" y="8654"/>
                  <a:pt x="4871" y="8618"/>
                </a:cubicBezTo>
                <a:close/>
                <a:moveTo>
                  <a:pt x="7030" y="2373"/>
                </a:moveTo>
                <a:cubicBezTo>
                  <a:pt x="7030" y="2373"/>
                  <a:pt x="7030" y="2391"/>
                  <a:pt x="7048" y="2391"/>
                </a:cubicBezTo>
                <a:cubicBezTo>
                  <a:pt x="7048" y="2391"/>
                  <a:pt x="7048" y="2391"/>
                  <a:pt x="7048" y="2409"/>
                </a:cubicBezTo>
                <a:cubicBezTo>
                  <a:pt x="7048" y="2409"/>
                  <a:pt x="6994" y="2802"/>
                  <a:pt x="6887" y="3194"/>
                </a:cubicBezTo>
                <a:cubicBezTo>
                  <a:pt x="6844" y="3366"/>
                  <a:pt x="6976" y="3473"/>
                  <a:pt x="7103" y="3473"/>
                </a:cubicBezTo>
                <a:cubicBezTo>
                  <a:pt x="7187" y="3473"/>
                  <a:pt x="7269" y="3426"/>
                  <a:pt x="7298" y="3319"/>
                </a:cubicBezTo>
                <a:cubicBezTo>
                  <a:pt x="7369" y="3052"/>
                  <a:pt x="7423" y="2784"/>
                  <a:pt x="7458" y="2623"/>
                </a:cubicBezTo>
                <a:lnTo>
                  <a:pt x="7494" y="2623"/>
                </a:lnTo>
                <a:cubicBezTo>
                  <a:pt x="7530" y="3105"/>
                  <a:pt x="7637" y="4443"/>
                  <a:pt x="7369" y="5371"/>
                </a:cubicBezTo>
                <a:cubicBezTo>
                  <a:pt x="7327" y="5531"/>
                  <a:pt x="7455" y="5633"/>
                  <a:pt x="7585" y="5633"/>
                </a:cubicBezTo>
                <a:cubicBezTo>
                  <a:pt x="7673" y="5633"/>
                  <a:pt x="7761" y="5586"/>
                  <a:pt x="7797" y="5478"/>
                </a:cubicBezTo>
                <a:cubicBezTo>
                  <a:pt x="8065" y="4497"/>
                  <a:pt x="7976" y="3141"/>
                  <a:pt x="7922" y="2623"/>
                </a:cubicBezTo>
                <a:cubicBezTo>
                  <a:pt x="7958" y="2605"/>
                  <a:pt x="7976" y="2605"/>
                  <a:pt x="7994" y="2588"/>
                </a:cubicBezTo>
                <a:lnTo>
                  <a:pt x="8672" y="5996"/>
                </a:lnTo>
                <a:cubicBezTo>
                  <a:pt x="8672" y="6031"/>
                  <a:pt x="8654" y="6067"/>
                  <a:pt x="8618" y="6067"/>
                </a:cubicBezTo>
                <a:lnTo>
                  <a:pt x="7209" y="6388"/>
                </a:lnTo>
                <a:cubicBezTo>
                  <a:pt x="6977" y="6442"/>
                  <a:pt x="6762" y="6567"/>
                  <a:pt x="6602" y="6709"/>
                </a:cubicBezTo>
                <a:lnTo>
                  <a:pt x="6602" y="5710"/>
                </a:lnTo>
                <a:cubicBezTo>
                  <a:pt x="6602" y="5335"/>
                  <a:pt x="6673" y="4979"/>
                  <a:pt x="6816" y="4657"/>
                </a:cubicBezTo>
                <a:cubicBezTo>
                  <a:pt x="6869" y="4550"/>
                  <a:pt x="6816" y="4408"/>
                  <a:pt x="6709" y="4372"/>
                </a:cubicBezTo>
                <a:cubicBezTo>
                  <a:pt x="6680" y="4358"/>
                  <a:pt x="6649" y="4351"/>
                  <a:pt x="6618" y="4351"/>
                </a:cubicBezTo>
                <a:cubicBezTo>
                  <a:pt x="6533" y="4351"/>
                  <a:pt x="6450" y="4401"/>
                  <a:pt x="6423" y="4479"/>
                </a:cubicBezTo>
                <a:cubicBezTo>
                  <a:pt x="6245" y="4871"/>
                  <a:pt x="6156" y="5282"/>
                  <a:pt x="6156" y="5710"/>
                </a:cubicBezTo>
                <a:lnTo>
                  <a:pt x="6156" y="7691"/>
                </a:lnTo>
                <a:cubicBezTo>
                  <a:pt x="6156" y="7726"/>
                  <a:pt x="6138" y="7744"/>
                  <a:pt x="6120" y="7762"/>
                </a:cubicBezTo>
                <a:lnTo>
                  <a:pt x="4782" y="8190"/>
                </a:lnTo>
                <a:cubicBezTo>
                  <a:pt x="4603" y="8244"/>
                  <a:pt x="4443" y="8333"/>
                  <a:pt x="4318" y="8458"/>
                </a:cubicBezTo>
                <a:lnTo>
                  <a:pt x="4318" y="7726"/>
                </a:lnTo>
                <a:cubicBezTo>
                  <a:pt x="4318" y="7708"/>
                  <a:pt x="4247" y="5888"/>
                  <a:pt x="4996" y="5139"/>
                </a:cubicBezTo>
                <a:cubicBezTo>
                  <a:pt x="5085" y="5050"/>
                  <a:pt x="5085" y="4925"/>
                  <a:pt x="4996" y="4836"/>
                </a:cubicBezTo>
                <a:cubicBezTo>
                  <a:pt x="4951" y="4791"/>
                  <a:pt x="4893" y="4769"/>
                  <a:pt x="4838" y="4769"/>
                </a:cubicBezTo>
                <a:cubicBezTo>
                  <a:pt x="4782" y="4769"/>
                  <a:pt x="4728" y="4791"/>
                  <a:pt x="4693" y="4836"/>
                </a:cubicBezTo>
                <a:cubicBezTo>
                  <a:pt x="3818" y="5710"/>
                  <a:pt x="3872" y="7601"/>
                  <a:pt x="3872" y="7726"/>
                </a:cubicBezTo>
                <a:lnTo>
                  <a:pt x="3872" y="9421"/>
                </a:lnTo>
                <a:cubicBezTo>
                  <a:pt x="3872" y="9457"/>
                  <a:pt x="3854" y="9475"/>
                  <a:pt x="3836" y="9493"/>
                </a:cubicBezTo>
                <a:lnTo>
                  <a:pt x="1731" y="10296"/>
                </a:lnTo>
                <a:cubicBezTo>
                  <a:pt x="1721" y="10299"/>
                  <a:pt x="1712" y="10300"/>
                  <a:pt x="1703" y="10300"/>
                </a:cubicBezTo>
                <a:cubicBezTo>
                  <a:pt x="1661" y="10300"/>
                  <a:pt x="1627" y="10268"/>
                  <a:pt x="1642" y="10224"/>
                </a:cubicBezTo>
                <a:cubicBezTo>
                  <a:pt x="1695" y="9760"/>
                  <a:pt x="1820" y="9047"/>
                  <a:pt x="2052" y="8244"/>
                </a:cubicBezTo>
                <a:cubicBezTo>
                  <a:pt x="2088" y="8137"/>
                  <a:pt x="2016" y="8012"/>
                  <a:pt x="1891" y="7976"/>
                </a:cubicBezTo>
                <a:cubicBezTo>
                  <a:pt x="1873" y="7970"/>
                  <a:pt x="1854" y="7967"/>
                  <a:pt x="1834" y="7967"/>
                </a:cubicBezTo>
                <a:cubicBezTo>
                  <a:pt x="1744" y="7967"/>
                  <a:pt x="1653" y="8034"/>
                  <a:pt x="1624" y="8137"/>
                </a:cubicBezTo>
                <a:cubicBezTo>
                  <a:pt x="1535" y="8476"/>
                  <a:pt x="1445" y="8815"/>
                  <a:pt x="1392" y="9118"/>
                </a:cubicBezTo>
                <a:cubicBezTo>
                  <a:pt x="892" y="9064"/>
                  <a:pt x="571" y="8904"/>
                  <a:pt x="464" y="8618"/>
                </a:cubicBezTo>
                <a:cubicBezTo>
                  <a:pt x="446" y="8601"/>
                  <a:pt x="464" y="8565"/>
                  <a:pt x="464" y="8565"/>
                </a:cubicBezTo>
                <a:cubicBezTo>
                  <a:pt x="482" y="8547"/>
                  <a:pt x="500" y="8529"/>
                  <a:pt x="535" y="8529"/>
                </a:cubicBezTo>
                <a:lnTo>
                  <a:pt x="1017" y="8529"/>
                </a:lnTo>
                <a:cubicBezTo>
                  <a:pt x="1124" y="8529"/>
                  <a:pt x="1196" y="8476"/>
                  <a:pt x="1231" y="8386"/>
                </a:cubicBezTo>
                <a:lnTo>
                  <a:pt x="2837" y="3854"/>
                </a:lnTo>
                <a:cubicBezTo>
                  <a:pt x="2891" y="3926"/>
                  <a:pt x="2962" y="4015"/>
                  <a:pt x="3051" y="4086"/>
                </a:cubicBezTo>
                <a:lnTo>
                  <a:pt x="2605" y="5764"/>
                </a:lnTo>
                <a:cubicBezTo>
                  <a:pt x="2355" y="6174"/>
                  <a:pt x="2141" y="6638"/>
                  <a:pt x="1963" y="7137"/>
                </a:cubicBezTo>
                <a:cubicBezTo>
                  <a:pt x="1894" y="7308"/>
                  <a:pt x="2037" y="7436"/>
                  <a:pt x="2172" y="7436"/>
                </a:cubicBezTo>
                <a:cubicBezTo>
                  <a:pt x="2249" y="7436"/>
                  <a:pt x="2323" y="7395"/>
                  <a:pt x="2355" y="7298"/>
                </a:cubicBezTo>
                <a:cubicBezTo>
                  <a:pt x="2944" y="5764"/>
                  <a:pt x="3729" y="4729"/>
                  <a:pt x="4693" y="4211"/>
                </a:cubicBezTo>
                <a:cubicBezTo>
                  <a:pt x="5763" y="3640"/>
                  <a:pt x="6548" y="3016"/>
                  <a:pt x="7030" y="2373"/>
                </a:cubicBezTo>
                <a:close/>
                <a:moveTo>
                  <a:pt x="4728" y="0"/>
                </a:moveTo>
                <a:cubicBezTo>
                  <a:pt x="4603" y="0"/>
                  <a:pt x="4514" y="90"/>
                  <a:pt x="4514" y="215"/>
                </a:cubicBezTo>
                <a:lnTo>
                  <a:pt x="4514" y="893"/>
                </a:lnTo>
                <a:cubicBezTo>
                  <a:pt x="4514" y="1107"/>
                  <a:pt x="4354" y="1267"/>
                  <a:pt x="4140" y="1267"/>
                </a:cubicBezTo>
                <a:lnTo>
                  <a:pt x="3569" y="1267"/>
                </a:lnTo>
                <a:cubicBezTo>
                  <a:pt x="3123" y="1267"/>
                  <a:pt x="2694" y="1553"/>
                  <a:pt x="2534" y="1981"/>
                </a:cubicBezTo>
                <a:cubicBezTo>
                  <a:pt x="2373" y="2427"/>
                  <a:pt x="2373" y="2909"/>
                  <a:pt x="2552" y="3355"/>
                </a:cubicBezTo>
                <a:lnTo>
                  <a:pt x="874" y="8083"/>
                </a:lnTo>
                <a:lnTo>
                  <a:pt x="535" y="8083"/>
                </a:lnTo>
                <a:cubicBezTo>
                  <a:pt x="357" y="8083"/>
                  <a:pt x="214" y="8172"/>
                  <a:pt x="107" y="8315"/>
                </a:cubicBezTo>
                <a:cubicBezTo>
                  <a:pt x="18" y="8440"/>
                  <a:pt x="0" y="8618"/>
                  <a:pt x="54" y="8779"/>
                </a:cubicBezTo>
                <a:cubicBezTo>
                  <a:pt x="161" y="9082"/>
                  <a:pt x="482" y="9457"/>
                  <a:pt x="1303" y="9546"/>
                </a:cubicBezTo>
                <a:cubicBezTo>
                  <a:pt x="1267" y="9778"/>
                  <a:pt x="1231" y="9992"/>
                  <a:pt x="1196" y="10171"/>
                </a:cubicBezTo>
                <a:cubicBezTo>
                  <a:pt x="1165" y="10472"/>
                  <a:pt x="1427" y="10735"/>
                  <a:pt x="1713" y="10735"/>
                </a:cubicBezTo>
                <a:cubicBezTo>
                  <a:pt x="1767" y="10735"/>
                  <a:pt x="1820" y="10726"/>
                  <a:pt x="1874" y="10706"/>
                </a:cubicBezTo>
                <a:lnTo>
                  <a:pt x="3479" y="10082"/>
                </a:lnTo>
                <a:lnTo>
                  <a:pt x="4264" y="14703"/>
                </a:lnTo>
                <a:cubicBezTo>
                  <a:pt x="4282" y="14810"/>
                  <a:pt x="4372" y="14881"/>
                  <a:pt x="4479" y="14881"/>
                </a:cubicBezTo>
                <a:lnTo>
                  <a:pt x="4514" y="14881"/>
                </a:lnTo>
                <a:cubicBezTo>
                  <a:pt x="4639" y="14845"/>
                  <a:pt x="4711" y="14738"/>
                  <a:pt x="4693" y="14614"/>
                </a:cubicBezTo>
                <a:lnTo>
                  <a:pt x="3890" y="9921"/>
                </a:lnTo>
                <a:lnTo>
                  <a:pt x="3997" y="9885"/>
                </a:lnTo>
                <a:cubicBezTo>
                  <a:pt x="4175" y="9814"/>
                  <a:pt x="4318" y="9635"/>
                  <a:pt x="4318" y="9421"/>
                </a:cubicBezTo>
                <a:cubicBezTo>
                  <a:pt x="4318" y="9332"/>
                  <a:pt x="4336" y="9225"/>
                  <a:pt x="4354" y="9136"/>
                </a:cubicBezTo>
                <a:cubicBezTo>
                  <a:pt x="4639" y="9350"/>
                  <a:pt x="4818" y="9689"/>
                  <a:pt x="4782" y="10064"/>
                </a:cubicBezTo>
                <a:cubicBezTo>
                  <a:pt x="4764" y="10278"/>
                  <a:pt x="4889" y="10474"/>
                  <a:pt x="5067" y="10581"/>
                </a:cubicBezTo>
                <a:lnTo>
                  <a:pt x="5317" y="14667"/>
                </a:lnTo>
                <a:cubicBezTo>
                  <a:pt x="5317" y="14792"/>
                  <a:pt x="5424" y="14881"/>
                  <a:pt x="5531" y="14881"/>
                </a:cubicBezTo>
                <a:lnTo>
                  <a:pt x="5549" y="14881"/>
                </a:lnTo>
                <a:cubicBezTo>
                  <a:pt x="5656" y="14863"/>
                  <a:pt x="5763" y="14774"/>
                  <a:pt x="5745" y="14649"/>
                </a:cubicBezTo>
                <a:lnTo>
                  <a:pt x="5513" y="10760"/>
                </a:lnTo>
                <a:lnTo>
                  <a:pt x="6513" y="11134"/>
                </a:lnTo>
                <a:lnTo>
                  <a:pt x="6049" y="14631"/>
                </a:lnTo>
                <a:cubicBezTo>
                  <a:pt x="6049" y="14756"/>
                  <a:pt x="6120" y="14863"/>
                  <a:pt x="6245" y="14881"/>
                </a:cubicBezTo>
                <a:lnTo>
                  <a:pt x="6281" y="14881"/>
                </a:lnTo>
                <a:cubicBezTo>
                  <a:pt x="6388" y="14881"/>
                  <a:pt x="6477" y="14792"/>
                  <a:pt x="6495" y="14685"/>
                </a:cubicBezTo>
                <a:lnTo>
                  <a:pt x="6923" y="11366"/>
                </a:lnTo>
                <a:cubicBezTo>
                  <a:pt x="7173" y="11562"/>
                  <a:pt x="7298" y="11884"/>
                  <a:pt x="7280" y="12205"/>
                </a:cubicBezTo>
                <a:cubicBezTo>
                  <a:pt x="7262" y="12437"/>
                  <a:pt x="7387" y="12651"/>
                  <a:pt x="7601" y="12740"/>
                </a:cubicBezTo>
                <a:lnTo>
                  <a:pt x="8154" y="12990"/>
                </a:lnTo>
                <a:cubicBezTo>
                  <a:pt x="8184" y="13003"/>
                  <a:pt x="8212" y="13008"/>
                  <a:pt x="8239" y="13008"/>
                </a:cubicBezTo>
                <a:cubicBezTo>
                  <a:pt x="8440" y="13008"/>
                  <a:pt x="8553" y="12692"/>
                  <a:pt x="8333" y="12597"/>
                </a:cubicBezTo>
                <a:lnTo>
                  <a:pt x="7779" y="12348"/>
                </a:lnTo>
                <a:cubicBezTo>
                  <a:pt x="7744" y="12330"/>
                  <a:pt x="7708" y="12276"/>
                  <a:pt x="7726" y="12240"/>
                </a:cubicBezTo>
                <a:lnTo>
                  <a:pt x="7851" y="10296"/>
                </a:lnTo>
                <a:cubicBezTo>
                  <a:pt x="7851" y="10189"/>
                  <a:pt x="7976" y="8779"/>
                  <a:pt x="7565" y="7673"/>
                </a:cubicBezTo>
                <a:cubicBezTo>
                  <a:pt x="7524" y="7591"/>
                  <a:pt x="7441" y="7530"/>
                  <a:pt x="7357" y="7530"/>
                </a:cubicBezTo>
                <a:cubicBezTo>
                  <a:pt x="7331" y="7530"/>
                  <a:pt x="7305" y="7535"/>
                  <a:pt x="7280" y="7548"/>
                </a:cubicBezTo>
                <a:cubicBezTo>
                  <a:pt x="7173" y="7584"/>
                  <a:pt x="7101" y="7708"/>
                  <a:pt x="7155" y="7833"/>
                </a:cubicBezTo>
                <a:cubicBezTo>
                  <a:pt x="7548" y="8850"/>
                  <a:pt x="7405" y="10242"/>
                  <a:pt x="7405" y="10260"/>
                </a:cubicBezTo>
                <a:lnTo>
                  <a:pt x="7351" y="11170"/>
                </a:lnTo>
                <a:cubicBezTo>
                  <a:pt x="7209" y="11009"/>
                  <a:pt x="7012" y="10867"/>
                  <a:pt x="6798" y="10777"/>
                </a:cubicBezTo>
                <a:lnTo>
                  <a:pt x="5281" y="10189"/>
                </a:lnTo>
                <a:cubicBezTo>
                  <a:pt x="5246" y="10171"/>
                  <a:pt x="5210" y="10135"/>
                  <a:pt x="5228" y="10082"/>
                </a:cubicBezTo>
                <a:lnTo>
                  <a:pt x="5317" y="8476"/>
                </a:lnTo>
                <a:lnTo>
                  <a:pt x="6245" y="8172"/>
                </a:lnTo>
                <a:cubicBezTo>
                  <a:pt x="6459" y="8101"/>
                  <a:pt x="6602" y="7923"/>
                  <a:pt x="6602" y="7691"/>
                </a:cubicBezTo>
                <a:cubicBezTo>
                  <a:pt x="6602" y="7280"/>
                  <a:pt x="6887" y="6923"/>
                  <a:pt x="7298" y="6816"/>
                </a:cubicBezTo>
                <a:lnTo>
                  <a:pt x="7887" y="6691"/>
                </a:lnTo>
                <a:cubicBezTo>
                  <a:pt x="8565" y="7334"/>
                  <a:pt x="9118" y="8262"/>
                  <a:pt x="9528" y="9457"/>
                </a:cubicBezTo>
                <a:cubicBezTo>
                  <a:pt x="9562" y="9557"/>
                  <a:pt x="9640" y="9600"/>
                  <a:pt x="9721" y="9600"/>
                </a:cubicBezTo>
                <a:cubicBezTo>
                  <a:pt x="9855" y="9600"/>
                  <a:pt x="9994" y="9482"/>
                  <a:pt x="9938" y="9314"/>
                </a:cubicBezTo>
                <a:cubicBezTo>
                  <a:pt x="9546" y="8172"/>
                  <a:pt x="9011" y="7245"/>
                  <a:pt x="8386" y="6567"/>
                </a:cubicBezTo>
                <a:lnTo>
                  <a:pt x="8725" y="6495"/>
                </a:lnTo>
                <a:cubicBezTo>
                  <a:pt x="8796" y="6477"/>
                  <a:pt x="8868" y="6442"/>
                  <a:pt x="8921" y="6406"/>
                </a:cubicBezTo>
                <a:lnTo>
                  <a:pt x="10759" y="7798"/>
                </a:lnTo>
                <a:cubicBezTo>
                  <a:pt x="10848" y="7869"/>
                  <a:pt x="10973" y="7923"/>
                  <a:pt x="11098" y="7923"/>
                </a:cubicBezTo>
                <a:cubicBezTo>
                  <a:pt x="11187" y="7923"/>
                  <a:pt x="11277" y="7887"/>
                  <a:pt x="11366" y="7833"/>
                </a:cubicBezTo>
                <a:cubicBezTo>
                  <a:pt x="12133" y="7352"/>
                  <a:pt x="12258" y="6834"/>
                  <a:pt x="12204" y="6495"/>
                </a:cubicBezTo>
                <a:cubicBezTo>
                  <a:pt x="12187" y="6335"/>
                  <a:pt x="12080" y="6192"/>
                  <a:pt x="11937" y="6120"/>
                </a:cubicBezTo>
                <a:cubicBezTo>
                  <a:pt x="11857" y="6085"/>
                  <a:pt x="11772" y="6067"/>
                  <a:pt x="11689" y="6067"/>
                </a:cubicBezTo>
                <a:cubicBezTo>
                  <a:pt x="11607" y="6067"/>
                  <a:pt x="11526" y="6085"/>
                  <a:pt x="11455" y="6120"/>
                </a:cubicBezTo>
                <a:lnTo>
                  <a:pt x="11134" y="6299"/>
                </a:lnTo>
                <a:lnTo>
                  <a:pt x="8850" y="4675"/>
                </a:lnTo>
                <a:lnTo>
                  <a:pt x="8386" y="2338"/>
                </a:lnTo>
                <a:cubicBezTo>
                  <a:pt x="8547" y="2159"/>
                  <a:pt x="8636" y="1945"/>
                  <a:pt x="8636" y="1713"/>
                </a:cubicBezTo>
                <a:cubicBezTo>
                  <a:pt x="8636" y="1178"/>
                  <a:pt x="8208" y="768"/>
                  <a:pt x="7690" y="768"/>
                </a:cubicBezTo>
                <a:cubicBezTo>
                  <a:pt x="7333" y="768"/>
                  <a:pt x="7012" y="964"/>
                  <a:pt x="6852" y="1267"/>
                </a:cubicBezTo>
                <a:lnTo>
                  <a:pt x="6513" y="1267"/>
                </a:lnTo>
                <a:cubicBezTo>
                  <a:pt x="6299" y="1267"/>
                  <a:pt x="6138" y="1107"/>
                  <a:pt x="6138" y="893"/>
                </a:cubicBezTo>
                <a:lnTo>
                  <a:pt x="6138" y="215"/>
                </a:lnTo>
                <a:cubicBezTo>
                  <a:pt x="6138" y="90"/>
                  <a:pt x="6049" y="0"/>
                  <a:pt x="5924" y="0"/>
                </a:cubicBezTo>
                <a:cubicBezTo>
                  <a:pt x="5799" y="0"/>
                  <a:pt x="5710" y="90"/>
                  <a:pt x="5710" y="215"/>
                </a:cubicBezTo>
                <a:lnTo>
                  <a:pt x="5710" y="893"/>
                </a:lnTo>
                <a:cubicBezTo>
                  <a:pt x="5710" y="1339"/>
                  <a:pt x="6067" y="1695"/>
                  <a:pt x="6513" y="1695"/>
                </a:cubicBezTo>
                <a:lnTo>
                  <a:pt x="6745" y="1695"/>
                </a:lnTo>
                <a:lnTo>
                  <a:pt x="6745" y="1713"/>
                </a:lnTo>
                <a:cubicBezTo>
                  <a:pt x="6745" y="1803"/>
                  <a:pt x="6762" y="1892"/>
                  <a:pt x="6780" y="1963"/>
                </a:cubicBezTo>
                <a:cubicBezTo>
                  <a:pt x="6727" y="2052"/>
                  <a:pt x="6673" y="2124"/>
                  <a:pt x="6602" y="2195"/>
                </a:cubicBezTo>
                <a:cubicBezTo>
                  <a:pt x="6584" y="2213"/>
                  <a:pt x="6548" y="2213"/>
                  <a:pt x="6513" y="2213"/>
                </a:cubicBezTo>
                <a:lnTo>
                  <a:pt x="4140" y="2213"/>
                </a:lnTo>
                <a:cubicBezTo>
                  <a:pt x="3854" y="2213"/>
                  <a:pt x="3622" y="1981"/>
                  <a:pt x="3604" y="1695"/>
                </a:cubicBezTo>
                <a:lnTo>
                  <a:pt x="4140" y="1695"/>
                </a:lnTo>
                <a:cubicBezTo>
                  <a:pt x="4586" y="1695"/>
                  <a:pt x="4942" y="1339"/>
                  <a:pt x="4942" y="893"/>
                </a:cubicBezTo>
                <a:lnTo>
                  <a:pt x="4942" y="215"/>
                </a:lnTo>
                <a:cubicBezTo>
                  <a:pt x="4942" y="90"/>
                  <a:pt x="4853" y="0"/>
                  <a:pt x="4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2" name="Google Shape;474;p45"/>
          <p:cNvGrpSpPr/>
          <p:nvPr/>
        </p:nvGrpSpPr>
        <p:grpSpPr>
          <a:xfrm>
            <a:off x="6035786" y="1977767"/>
            <a:ext cx="310941" cy="469026"/>
            <a:chOff x="2201700" y="2807300"/>
            <a:chExt cx="246700" cy="372125"/>
          </a:xfrm>
        </p:grpSpPr>
        <p:sp>
          <p:nvSpPr>
            <p:cNvPr id="475" name="Google Shape;475;p45"/>
            <p:cNvSpPr/>
            <p:nvPr/>
          </p:nvSpPr>
          <p:spPr>
            <a:xfrm>
              <a:off x="2226675" y="2930350"/>
              <a:ext cx="24125" cy="89750"/>
            </a:xfrm>
            <a:custGeom>
              <a:avLst/>
              <a:gdLst/>
              <a:ahLst/>
              <a:cxnLst/>
              <a:rect l="l" t="t" r="r" b="b"/>
              <a:pathLst>
                <a:path w="965" h="3590" extrusionOk="0">
                  <a:moveTo>
                    <a:pt x="730" y="1"/>
                  </a:moveTo>
                  <a:cubicBezTo>
                    <a:pt x="622" y="1"/>
                    <a:pt x="534" y="70"/>
                    <a:pt x="518" y="182"/>
                  </a:cubicBezTo>
                  <a:cubicBezTo>
                    <a:pt x="393" y="1110"/>
                    <a:pt x="215" y="2216"/>
                    <a:pt x="18" y="3340"/>
                  </a:cubicBezTo>
                  <a:cubicBezTo>
                    <a:pt x="1" y="3465"/>
                    <a:pt x="72" y="3572"/>
                    <a:pt x="197" y="3590"/>
                  </a:cubicBezTo>
                  <a:lnTo>
                    <a:pt x="232" y="3590"/>
                  </a:lnTo>
                  <a:cubicBezTo>
                    <a:pt x="340" y="3590"/>
                    <a:pt x="429" y="3518"/>
                    <a:pt x="447" y="3411"/>
                  </a:cubicBezTo>
                  <a:cubicBezTo>
                    <a:pt x="643" y="2287"/>
                    <a:pt x="821" y="1181"/>
                    <a:pt x="964" y="253"/>
                  </a:cubicBezTo>
                  <a:cubicBezTo>
                    <a:pt x="964" y="128"/>
                    <a:pt x="893" y="21"/>
                    <a:pt x="768" y="3"/>
                  </a:cubicBezTo>
                  <a:cubicBezTo>
                    <a:pt x="755" y="1"/>
                    <a:pt x="742"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6" name="Google Shape;476;p45"/>
            <p:cNvSpPr/>
            <p:nvPr/>
          </p:nvSpPr>
          <p:spPr>
            <a:xfrm>
              <a:off x="2201700" y="2807300"/>
              <a:ext cx="246700" cy="372125"/>
            </a:xfrm>
            <a:custGeom>
              <a:avLst/>
              <a:gdLst/>
              <a:ahLst/>
              <a:cxnLst/>
              <a:rect l="l" t="t" r="r" b="b"/>
              <a:pathLst>
                <a:path w="9868" h="14885" extrusionOk="0">
                  <a:moveTo>
                    <a:pt x="5567" y="1125"/>
                  </a:moveTo>
                  <a:cubicBezTo>
                    <a:pt x="5603" y="1125"/>
                    <a:pt x="5639" y="1143"/>
                    <a:pt x="5639" y="1178"/>
                  </a:cubicBezTo>
                  <a:lnTo>
                    <a:pt x="5639" y="1392"/>
                  </a:lnTo>
                  <a:lnTo>
                    <a:pt x="4051" y="1392"/>
                  </a:lnTo>
                  <a:lnTo>
                    <a:pt x="4051" y="1178"/>
                  </a:lnTo>
                  <a:cubicBezTo>
                    <a:pt x="4051" y="1143"/>
                    <a:pt x="4068" y="1125"/>
                    <a:pt x="4122" y="1125"/>
                  </a:cubicBezTo>
                  <a:close/>
                  <a:moveTo>
                    <a:pt x="4265" y="1"/>
                  </a:moveTo>
                  <a:cubicBezTo>
                    <a:pt x="4140" y="1"/>
                    <a:pt x="4033" y="90"/>
                    <a:pt x="4033" y="215"/>
                  </a:cubicBezTo>
                  <a:lnTo>
                    <a:pt x="4033" y="697"/>
                  </a:lnTo>
                  <a:cubicBezTo>
                    <a:pt x="3801" y="732"/>
                    <a:pt x="3605" y="929"/>
                    <a:pt x="3605" y="1178"/>
                  </a:cubicBezTo>
                  <a:lnTo>
                    <a:pt x="3605" y="1392"/>
                  </a:lnTo>
                  <a:lnTo>
                    <a:pt x="3497" y="1392"/>
                  </a:lnTo>
                  <a:cubicBezTo>
                    <a:pt x="2605" y="1392"/>
                    <a:pt x="1874" y="2053"/>
                    <a:pt x="1785" y="2945"/>
                  </a:cubicBezTo>
                  <a:cubicBezTo>
                    <a:pt x="1767" y="3284"/>
                    <a:pt x="1713" y="3676"/>
                    <a:pt x="1660" y="4122"/>
                  </a:cubicBezTo>
                  <a:cubicBezTo>
                    <a:pt x="1642" y="4229"/>
                    <a:pt x="1731" y="4336"/>
                    <a:pt x="1838" y="4354"/>
                  </a:cubicBezTo>
                  <a:lnTo>
                    <a:pt x="1874" y="4354"/>
                  </a:lnTo>
                  <a:cubicBezTo>
                    <a:pt x="1981" y="4354"/>
                    <a:pt x="2070" y="4283"/>
                    <a:pt x="2088" y="4176"/>
                  </a:cubicBezTo>
                  <a:cubicBezTo>
                    <a:pt x="2141" y="3730"/>
                    <a:pt x="2195" y="3337"/>
                    <a:pt x="2231" y="2980"/>
                  </a:cubicBezTo>
                  <a:cubicBezTo>
                    <a:pt x="2284" y="2320"/>
                    <a:pt x="2837" y="1821"/>
                    <a:pt x="3497" y="1821"/>
                  </a:cubicBezTo>
                  <a:lnTo>
                    <a:pt x="4211" y="1821"/>
                  </a:lnTo>
                  <a:lnTo>
                    <a:pt x="4211" y="8137"/>
                  </a:lnTo>
                  <a:cubicBezTo>
                    <a:pt x="4211" y="8654"/>
                    <a:pt x="4639" y="9083"/>
                    <a:pt x="5157" y="9083"/>
                  </a:cubicBezTo>
                  <a:lnTo>
                    <a:pt x="5228" y="9083"/>
                  </a:lnTo>
                  <a:lnTo>
                    <a:pt x="5228" y="9725"/>
                  </a:lnTo>
                  <a:cubicBezTo>
                    <a:pt x="5228" y="10010"/>
                    <a:pt x="4996" y="10225"/>
                    <a:pt x="4729" y="10225"/>
                  </a:cubicBezTo>
                  <a:lnTo>
                    <a:pt x="4033" y="10225"/>
                  </a:lnTo>
                  <a:lnTo>
                    <a:pt x="4033" y="8815"/>
                  </a:lnTo>
                  <a:cubicBezTo>
                    <a:pt x="4033" y="8690"/>
                    <a:pt x="3944" y="8601"/>
                    <a:pt x="3819" y="8601"/>
                  </a:cubicBezTo>
                  <a:cubicBezTo>
                    <a:pt x="3694" y="8601"/>
                    <a:pt x="3605" y="8690"/>
                    <a:pt x="3605" y="8815"/>
                  </a:cubicBezTo>
                  <a:lnTo>
                    <a:pt x="3605" y="11474"/>
                  </a:lnTo>
                  <a:cubicBezTo>
                    <a:pt x="3605" y="11741"/>
                    <a:pt x="3373" y="11973"/>
                    <a:pt x="3105" y="11973"/>
                  </a:cubicBezTo>
                  <a:lnTo>
                    <a:pt x="2141" y="11973"/>
                  </a:lnTo>
                  <a:lnTo>
                    <a:pt x="2141" y="10813"/>
                  </a:lnTo>
                  <a:cubicBezTo>
                    <a:pt x="2141" y="10688"/>
                    <a:pt x="2052" y="10599"/>
                    <a:pt x="1927" y="10599"/>
                  </a:cubicBezTo>
                  <a:cubicBezTo>
                    <a:pt x="1802" y="10599"/>
                    <a:pt x="1713" y="10688"/>
                    <a:pt x="1713" y="10813"/>
                  </a:cubicBezTo>
                  <a:lnTo>
                    <a:pt x="1713" y="12865"/>
                  </a:lnTo>
                  <a:cubicBezTo>
                    <a:pt x="1713" y="13133"/>
                    <a:pt x="1481" y="13365"/>
                    <a:pt x="1214" y="13365"/>
                  </a:cubicBezTo>
                  <a:lnTo>
                    <a:pt x="536" y="13365"/>
                  </a:lnTo>
                  <a:cubicBezTo>
                    <a:pt x="500" y="13365"/>
                    <a:pt x="464" y="13311"/>
                    <a:pt x="464" y="13276"/>
                  </a:cubicBezTo>
                  <a:cubicBezTo>
                    <a:pt x="625" y="12669"/>
                    <a:pt x="946" y="11081"/>
                    <a:pt x="1267" y="9332"/>
                  </a:cubicBezTo>
                  <a:cubicBezTo>
                    <a:pt x="1285" y="9225"/>
                    <a:pt x="1214" y="9100"/>
                    <a:pt x="1089" y="9083"/>
                  </a:cubicBezTo>
                  <a:cubicBezTo>
                    <a:pt x="1078" y="9081"/>
                    <a:pt x="1067" y="9080"/>
                    <a:pt x="1056" y="9080"/>
                  </a:cubicBezTo>
                  <a:cubicBezTo>
                    <a:pt x="957" y="9080"/>
                    <a:pt x="855" y="9149"/>
                    <a:pt x="839" y="9261"/>
                  </a:cubicBezTo>
                  <a:cubicBezTo>
                    <a:pt x="518" y="10992"/>
                    <a:pt x="214" y="12562"/>
                    <a:pt x="54" y="13151"/>
                  </a:cubicBezTo>
                  <a:cubicBezTo>
                    <a:pt x="0" y="13311"/>
                    <a:pt x="36" y="13472"/>
                    <a:pt x="143" y="13597"/>
                  </a:cubicBezTo>
                  <a:cubicBezTo>
                    <a:pt x="232" y="13722"/>
                    <a:pt x="375" y="13793"/>
                    <a:pt x="536" y="13793"/>
                  </a:cubicBezTo>
                  <a:lnTo>
                    <a:pt x="1214" y="13793"/>
                  </a:lnTo>
                  <a:cubicBezTo>
                    <a:pt x="1731" y="13793"/>
                    <a:pt x="2141" y="13383"/>
                    <a:pt x="2141" y="12865"/>
                  </a:cubicBezTo>
                  <a:lnTo>
                    <a:pt x="2141" y="12401"/>
                  </a:lnTo>
                  <a:lnTo>
                    <a:pt x="3105" y="12401"/>
                  </a:lnTo>
                  <a:cubicBezTo>
                    <a:pt x="3212" y="12401"/>
                    <a:pt x="3301" y="12383"/>
                    <a:pt x="3408" y="12366"/>
                  </a:cubicBezTo>
                  <a:lnTo>
                    <a:pt x="3801" y="14703"/>
                  </a:lnTo>
                  <a:cubicBezTo>
                    <a:pt x="3824" y="14828"/>
                    <a:pt x="3920" y="14885"/>
                    <a:pt x="4015" y="14885"/>
                  </a:cubicBezTo>
                  <a:cubicBezTo>
                    <a:pt x="4137" y="14885"/>
                    <a:pt x="4259" y="14792"/>
                    <a:pt x="4229" y="14632"/>
                  </a:cubicBezTo>
                  <a:lnTo>
                    <a:pt x="3801" y="12098"/>
                  </a:lnTo>
                  <a:cubicBezTo>
                    <a:pt x="3944" y="11937"/>
                    <a:pt x="4033" y="11705"/>
                    <a:pt x="4033" y="11474"/>
                  </a:cubicBezTo>
                  <a:lnTo>
                    <a:pt x="4033" y="10671"/>
                  </a:lnTo>
                  <a:lnTo>
                    <a:pt x="4586" y="10671"/>
                  </a:lnTo>
                  <a:lnTo>
                    <a:pt x="4836" y="14685"/>
                  </a:lnTo>
                  <a:cubicBezTo>
                    <a:pt x="4844" y="14819"/>
                    <a:pt x="4943" y="14882"/>
                    <a:pt x="5043" y="14882"/>
                  </a:cubicBezTo>
                  <a:cubicBezTo>
                    <a:pt x="5157" y="14882"/>
                    <a:pt x="5273" y="14801"/>
                    <a:pt x="5264" y="14650"/>
                  </a:cubicBezTo>
                  <a:lnTo>
                    <a:pt x="5032" y="10617"/>
                  </a:lnTo>
                  <a:cubicBezTo>
                    <a:pt x="5389" y="10492"/>
                    <a:pt x="5656" y="10135"/>
                    <a:pt x="5656" y="9725"/>
                  </a:cubicBezTo>
                  <a:lnTo>
                    <a:pt x="5656" y="9083"/>
                  </a:lnTo>
                  <a:lnTo>
                    <a:pt x="5835" y="9083"/>
                  </a:lnTo>
                  <a:lnTo>
                    <a:pt x="5835" y="9886"/>
                  </a:lnTo>
                  <a:cubicBezTo>
                    <a:pt x="5835" y="10135"/>
                    <a:pt x="5942" y="10367"/>
                    <a:pt x="6085" y="10528"/>
                  </a:cubicBezTo>
                  <a:lnTo>
                    <a:pt x="5567" y="14650"/>
                  </a:lnTo>
                  <a:cubicBezTo>
                    <a:pt x="5538" y="14797"/>
                    <a:pt x="5659" y="14879"/>
                    <a:pt x="5781" y="14879"/>
                  </a:cubicBezTo>
                  <a:cubicBezTo>
                    <a:pt x="5880" y="14879"/>
                    <a:pt x="5979" y="14824"/>
                    <a:pt x="5995" y="14703"/>
                  </a:cubicBezTo>
                  <a:lnTo>
                    <a:pt x="6495" y="10795"/>
                  </a:lnTo>
                  <a:cubicBezTo>
                    <a:pt x="6584" y="10813"/>
                    <a:pt x="6673" y="10831"/>
                    <a:pt x="6781" y="10831"/>
                  </a:cubicBezTo>
                  <a:lnTo>
                    <a:pt x="7726" y="10831"/>
                  </a:lnTo>
                  <a:lnTo>
                    <a:pt x="7726" y="11277"/>
                  </a:lnTo>
                  <a:cubicBezTo>
                    <a:pt x="7726" y="11795"/>
                    <a:pt x="8154" y="12223"/>
                    <a:pt x="8672" y="12223"/>
                  </a:cubicBezTo>
                  <a:lnTo>
                    <a:pt x="9332" y="12223"/>
                  </a:lnTo>
                  <a:cubicBezTo>
                    <a:pt x="9493" y="12223"/>
                    <a:pt x="9635" y="12152"/>
                    <a:pt x="9742" y="12027"/>
                  </a:cubicBezTo>
                  <a:cubicBezTo>
                    <a:pt x="9832" y="11884"/>
                    <a:pt x="9867" y="11723"/>
                    <a:pt x="9832" y="11581"/>
                  </a:cubicBezTo>
                  <a:cubicBezTo>
                    <a:pt x="9546" y="10510"/>
                    <a:pt x="8832" y="7762"/>
                    <a:pt x="8386" y="5139"/>
                  </a:cubicBezTo>
                  <a:cubicBezTo>
                    <a:pt x="8370" y="5042"/>
                    <a:pt x="8279" y="4959"/>
                    <a:pt x="8169" y="4959"/>
                  </a:cubicBezTo>
                  <a:cubicBezTo>
                    <a:pt x="8158" y="4959"/>
                    <a:pt x="8147" y="4959"/>
                    <a:pt x="8137" y="4961"/>
                  </a:cubicBezTo>
                  <a:cubicBezTo>
                    <a:pt x="8012" y="4979"/>
                    <a:pt x="7940" y="5104"/>
                    <a:pt x="7958" y="5211"/>
                  </a:cubicBezTo>
                  <a:cubicBezTo>
                    <a:pt x="8404" y="7851"/>
                    <a:pt x="9118" y="10617"/>
                    <a:pt x="9403" y="11688"/>
                  </a:cubicBezTo>
                  <a:cubicBezTo>
                    <a:pt x="9421" y="11741"/>
                    <a:pt x="9386" y="11777"/>
                    <a:pt x="9332" y="11777"/>
                  </a:cubicBezTo>
                  <a:lnTo>
                    <a:pt x="8672" y="11777"/>
                  </a:lnTo>
                  <a:cubicBezTo>
                    <a:pt x="8386" y="11777"/>
                    <a:pt x="8154" y="11563"/>
                    <a:pt x="8154" y="11277"/>
                  </a:cubicBezTo>
                  <a:lnTo>
                    <a:pt x="8154" y="8761"/>
                  </a:lnTo>
                  <a:cubicBezTo>
                    <a:pt x="8154" y="8637"/>
                    <a:pt x="8065" y="8547"/>
                    <a:pt x="7940" y="8547"/>
                  </a:cubicBezTo>
                  <a:cubicBezTo>
                    <a:pt x="7815" y="8547"/>
                    <a:pt x="7726" y="8637"/>
                    <a:pt x="7726" y="8761"/>
                  </a:cubicBezTo>
                  <a:lnTo>
                    <a:pt x="7726" y="10385"/>
                  </a:lnTo>
                  <a:lnTo>
                    <a:pt x="6781" y="10385"/>
                  </a:lnTo>
                  <a:cubicBezTo>
                    <a:pt x="6495" y="10385"/>
                    <a:pt x="6281" y="10171"/>
                    <a:pt x="6281" y="9886"/>
                  </a:cubicBezTo>
                  <a:lnTo>
                    <a:pt x="6281" y="6246"/>
                  </a:lnTo>
                  <a:cubicBezTo>
                    <a:pt x="6281" y="6121"/>
                    <a:pt x="6174" y="6032"/>
                    <a:pt x="6049" y="6032"/>
                  </a:cubicBezTo>
                  <a:cubicBezTo>
                    <a:pt x="5942" y="6032"/>
                    <a:pt x="5835" y="6121"/>
                    <a:pt x="5835" y="6246"/>
                  </a:cubicBezTo>
                  <a:lnTo>
                    <a:pt x="5835" y="8654"/>
                  </a:lnTo>
                  <a:lnTo>
                    <a:pt x="5157" y="8654"/>
                  </a:lnTo>
                  <a:cubicBezTo>
                    <a:pt x="4871" y="8654"/>
                    <a:pt x="4639" y="8422"/>
                    <a:pt x="4639" y="8137"/>
                  </a:cubicBezTo>
                  <a:lnTo>
                    <a:pt x="4639" y="1821"/>
                  </a:lnTo>
                  <a:lnTo>
                    <a:pt x="6370" y="1821"/>
                  </a:lnTo>
                  <a:cubicBezTo>
                    <a:pt x="7030" y="1821"/>
                    <a:pt x="7583" y="2320"/>
                    <a:pt x="7655" y="2980"/>
                  </a:cubicBezTo>
                  <a:cubicBezTo>
                    <a:pt x="7691" y="3355"/>
                    <a:pt x="7726" y="3766"/>
                    <a:pt x="7798" y="4212"/>
                  </a:cubicBezTo>
                  <a:cubicBezTo>
                    <a:pt x="7814" y="4324"/>
                    <a:pt x="7902" y="4393"/>
                    <a:pt x="8010" y="4393"/>
                  </a:cubicBezTo>
                  <a:cubicBezTo>
                    <a:pt x="8022" y="4393"/>
                    <a:pt x="8035" y="4392"/>
                    <a:pt x="8047" y="4390"/>
                  </a:cubicBezTo>
                  <a:cubicBezTo>
                    <a:pt x="8154" y="4372"/>
                    <a:pt x="8244" y="4265"/>
                    <a:pt x="8226" y="4140"/>
                  </a:cubicBezTo>
                  <a:cubicBezTo>
                    <a:pt x="8172" y="3712"/>
                    <a:pt x="8119" y="3302"/>
                    <a:pt x="8083" y="2945"/>
                  </a:cubicBezTo>
                  <a:cubicBezTo>
                    <a:pt x="7994" y="2053"/>
                    <a:pt x="7262" y="1392"/>
                    <a:pt x="6370" y="1392"/>
                  </a:cubicBezTo>
                  <a:lnTo>
                    <a:pt x="6085" y="1392"/>
                  </a:lnTo>
                  <a:lnTo>
                    <a:pt x="6085" y="1178"/>
                  </a:lnTo>
                  <a:cubicBezTo>
                    <a:pt x="6085" y="929"/>
                    <a:pt x="5888" y="732"/>
                    <a:pt x="5639" y="697"/>
                  </a:cubicBezTo>
                  <a:lnTo>
                    <a:pt x="5639" y="215"/>
                  </a:lnTo>
                  <a:cubicBezTo>
                    <a:pt x="5639" y="90"/>
                    <a:pt x="5549" y="1"/>
                    <a:pt x="5425" y="1"/>
                  </a:cubicBezTo>
                  <a:cubicBezTo>
                    <a:pt x="5300" y="1"/>
                    <a:pt x="5210" y="90"/>
                    <a:pt x="5210" y="215"/>
                  </a:cubicBezTo>
                  <a:lnTo>
                    <a:pt x="5210" y="679"/>
                  </a:lnTo>
                  <a:lnTo>
                    <a:pt x="4479" y="679"/>
                  </a:lnTo>
                  <a:lnTo>
                    <a:pt x="4479" y="215"/>
                  </a:lnTo>
                  <a:cubicBezTo>
                    <a:pt x="4479" y="90"/>
                    <a:pt x="4372" y="1"/>
                    <a:pt x="42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7" name="Google Shape;477;p45"/>
            <p:cNvSpPr/>
            <p:nvPr/>
          </p:nvSpPr>
          <p:spPr>
            <a:xfrm>
              <a:off x="2327050" y="2866175"/>
              <a:ext cx="11175" cy="11175"/>
            </a:xfrm>
            <a:custGeom>
              <a:avLst/>
              <a:gdLst/>
              <a:ahLst/>
              <a:cxnLst/>
              <a:rect l="l" t="t" r="r" b="b"/>
              <a:pathLst>
                <a:path w="447" h="447" extrusionOk="0">
                  <a:moveTo>
                    <a:pt x="214" y="1"/>
                  </a:moveTo>
                  <a:cubicBezTo>
                    <a:pt x="89" y="1"/>
                    <a:pt x="0" y="108"/>
                    <a:pt x="0" y="233"/>
                  </a:cubicBezTo>
                  <a:cubicBezTo>
                    <a:pt x="0" y="340"/>
                    <a:pt x="89" y="447"/>
                    <a:pt x="214" y="447"/>
                  </a:cubicBezTo>
                  <a:cubicBezTo>
                    <a:pt x="339" y="447"/>
                    <a:pt x="446" y="340"/>
                    <a:pt x="446" y="233"/>
                  </a:cubicBezTo>
                  <a:cubicBezTo>
                    <a:pt x="446" y="108"/>
                    <a:pt x="339" y="1"/>
                    <a:pt x="2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8" name="Google Shape;478;p45"/>
            <p:cNvSpPr/>
            <p:nvPr/>
          </p:nvSpPr>
          <p:spPr>
            <a:xfrm>
              <a:off x="2327050" y="2885825"/>
              <a:ext cx="11175" cy="10725"/>
            </a:xfrm>
            <a:custGeom>
              <a:avLst/>
              <a:gdLst/>
              <a:ahLst/>
              <a:cxnLst/>
              <a:rect l="l" t="t" r="r" b="b"/>
              <a:pathLst>
                <a:path w="447" h="429" extrusionOk="0">
                  <a:moveTo>
                    <a:pt x="214" y="0"/>
                  </a:moveTo>
                  <a:cubicBezTo>
                    <a:pt x="89" y="0"/>
                    <a:pt x="0" y="89"/>
                    <a:pt x="0" y="214"/>
                  </a:cubicBezTo>
                  <a:cubicBezTo>
                    <a:pt x="0" y="339"/>
                    <a:pt x="89" y="428"/>
                    <a:pt x="214" y="428"/>
                  </a:cubicBezTo>
                  <a:cubicBezTo>
                    <a:pt x="339" y="428"/>
                    <a:pt x="446" y="339"/>
                    <a:pt x="446" y="214"/>
                  </a:cubicBezTo>
                  <a:cubicBezTo>
                    <a:pt x="446" y="89"/>
                    <a:pt x="339" y="0"/>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9" name="Google Shape;479;p45"/>
            <p:cNvSpPr/>
            <p:nvPr/>
          </p:nvSpPr>
          <p:spPr>
            <a:xfrm>
              <a:off x="2327050" y="2905000"/>
              <a:ext cx="11175" cy="10725"/>
            </a:xfrm>
            <a:custGeom>
              <a:avLst/>
              <a:gdLst/>
              <a:ahLst/>
              <a:cxnLst/>
              <a:rect l="l" t="t" r="r" b="b"/>
              <a:pathLst>
                <a:path w="447" h="429" extrusionOk="0">
                  <a:moveTo>
                    <a:pt x="214" y="0"/>
                  </a:moveTo>
                  <a:cubicBezTo>
                    <a:pt x="89" y="0"/>
                    <a:pt x="0" y="89"/>
                    <a:pt x="0" y="214"/>
                  </a:cubicBezTo>
                  <a:cubicBezTo>
                    <a:pt x="0" y="339"/>
                    <a:pt x="89" y="428"/>
                    <a:pt x="214" y="428"/>
                  </a:cubicBezTo>
                  <a:cubicBezTo>
                    <a:pt x="339" y="428"/>
                    <a:pt x="428" y="339"/>
                    <a:pt x="446" y="214"/>
                  </a:cubicBezTo>
                  <a:cubicBezTo>
                    <a:pt x="446" y="89"/>
                    <a:pt x="339" y="0"/>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6" name="Subtitle 15"/>
          <p:cNvSpPr txBox="1">
            <a:spLocks/>
          </p:cNvSpPr>
          <p:nvPr/>
        </p:nvSpPr>
        <p:spPr>
          <a:xfrm>
            <a:off x="1066800" y="1276350"/>
            <a:ext cx="6858000" cy="3867150"/>
          </a:xfrm>
          <a:prstGeom prst="rect">
            <a:avLst/>
          </a:prstGeom>
          <a:ln w="38100" cap="flat" cmpd="sng" algn="ctr">
            <a:solidFill>
              <a:schemeClr val="accent1">
                <a:lumMod val="90000"/>
              </a:schemeClr>
            </a:solidFill>
            <a:prstDash val="solid"/>
          </a:ln>
        </p:spPr>
        <p:style>
          <a:lnRef idx="3">
            <a:schemeClr val="lt1"/>
          </a:lnRef>
          <a:fillRef idx="1">
            <a:schemeClr val="accent2"/>
          </a:fillRef>
          <a:effectRef idx="1">
            <a:schemeClr val="accent2"/>
          </a:effectRef>
          <a:fontRef idx="minor">
            <a:schemeClr val="lt1"/>
          </a:fontRef>
        </p:style>
        <p:txBody>
          <a:bodyPr/>
          <a:lstStyle/>
          <a:p>
            <a:pPr lvl="0">
              <a:buClr>
                <a:schemeClr val="dk1"/>
              </a:buClr>
              <a:buSzPts val="3600"/>
            </a:pPr>
            <a:r>
              <a:rPr lang="en-US" sz="1800" u="sng" dirty="0">
                <a:solidFill>
                  <a:schemeClr val="accent6"/>
                </a:solidFill>
                <a:latin typeface="Space Grotesk"/>
                <a:ea typeface="Space Grotesk"/>
                <a:cs typeface="Space Grotesk"/>
                <a:sym typeface="Space Grotesk"/>
              </a:rPr>
              <a:t>Competitor 3</a:t>
            </a:r>
            <a:r>
              <a:rPr lang="en-US" sz="2000" dirty="0">
                <a:solidFill>
                  <a:schemeClr val="accent6"/>
                </a:solidFill>
                <a:latin typeface="Space Grotesk"/>
                <a:ea typeface="Space Grotesk"/>
                <a:cs typeface="Space Grotesk"/>
                <a:sym typeface="Space Grotesk"/>
              </a:rPr>
              <a:t>:-                     </a:t>
            </a:r>
            <a:r>
              <a:rPr lang="en-US" sz="2000" u="sng" dirty="0">
                <a:solidFill>
                  <a:schemeClr val="accent6"/>
                </a:solidFill>
                <a:latin typeface="Space Grotesk"/>
                <a:ea typeface="Space Grotesk"/>
                <a:cs typeface="Space Grotesk"/>
                <a:sym typeface="Space Grotesk"/>
              </a:rPr>
              <a:t>MYNTRA</a:t>
            </a:r>
            <a:endParaRPr lang="en-US" sz="1800" u="sng" dirty="0">
              <a:solidFill>
                <a:schemeClr val="accent6"/>
              </a:solidFill>
              <a:latin typeface="Space Grotesk"/>
              <a:ea typeface="Space Grotesk"/>
              <a:cs typeface="Space Grotesk"/>
              <a:sym typeface="Space Grotesk"/>
            </a:endParaRPr>
          </a:p>
          <a:p>
            <a:pPr lvl="0">
              <a:buClr>
                <a:schemeClr val="dk1"/>
              </a:buClr>
              <a:buSzPts val="3600"/>
            </a:pPr>
            <a:r>
              <a:rPr lang="en-US" sz="1800" b="1" dirty="0">
                <a:solidFill>
                  <a:schemeClr val="accent6"/>
                </a:solidFill>
                <a:latin typeface="Space Grotesk"/>
                <a:ea typeface="Space Grotesk"/>
                <a:cs typeface="Space Grotesk"/>
                <a:sym typeface="Space Grotesk"/>
              </a:rPr>
              <a:t>USP</a:t>
            </a:r>
            <a:r>
              <a:rPr lang="en-US" sz="1800" dirty="0">
                <a:solidFill>
                  <a:schemeClr val="accent6"/>
                </a:solidFill>
                <a:latin typeface="Space Grotesk"/>
                <a:ea typeface="Space Grotesk"/>
                <a:cs typeface="Space Grotesk"/>
                <a:sym typeface="Space Grotesk"/>
              </a:rPr>
              <a:t>:- </a:t>
            </a:r>
            <a:r>
              <a:rPr lang="en-US" dirty="0">
                <a:solidFill>
                  <a:schemeClr val="accent6"/>
                </a:solidFill>
                <a:latin typeface="Space Grotesk"/>
                <a:ea typeface="Space Grotesk"/>
                <a:cs typeface="Space Grotesk"/>
                <a:sym typeface="Space Grotesk"/>
              </a:rPr>
              <a:t>Myntra's unique selling proposition is its wide range of fashion and lifestyle products available online, with a focus on trendy and affordable options, along with convenient shopping features and personalized recommendations.</a:t>
            </a:r>
            <a:endParaRPr lang="en-US" dirty="0"/>
          </a:p>
          <a:p>
            <a:pPr lvl="0">
              <a:buClr>
                <a:schemeClr val="dk1"/>
              </a:buClr>
              <a:buSzPts val="3600"/>
            </a:pPr>
            <a:r>
              <a:rPr lang="en-US" sz="1800" b="1" dirty="0"/>
              <a:t>SWOT Analysis:-</a:t>
            </a:r>
          </a:p>
          <a:p>
            <a:pPr lvl="0">
              <a:buClr>
                <a:schemeClr val="dk1"/>
              </a:buClr>
              <a:buSzPts val="3600"/>
            </a:pPr>
            <a:endParaRPr lang="en-US" dirty="0">
              <a:solidFill>
                <a:schemeClr val="accent6"/>
              </a:solidFill>
              <a:latin typeface="Space Grotesk"/>
              <a:ea typeface="Space Grotesk"/>
              <a:cs typeface="Space Grotesk"/>
              <a:sym typeface="Space Grotesk"/>
            </a:endParaRPr>
          </a:p>
          <a:p>
            <a:pPr lvl="0">
              <a:buClr>
                <a:schemeClr val="dk1"/>
              </a:buClr>
              <a:buSzPts val="3600"/>
            </a:pPr>
            <a:endParaRPr lang="en-US" dirty="0">
              <a:solidFill>
                <a:schemeClr val="accent6"/>
              </a:solidFill>
              <a:latin typeface="Space Grotesk"/>
              <a:ea typeface="Space Grotesk"/>
              <a:cs typeface="Space Grotesk"/>
              <a:sym typeface="Space Grotesk"/>
            </a:endParaRPr>
          </a:p>
        </p:txBody>
      </p:sp>
      <p:graphicFrame>
        <p:nvGraphicFramePr>
          <p:cNvPr id="29" name="Table 28"/>
          <p:cNvGraphicFramePr>
            <a:graphicFrameLocks noGrp="1"/>
          </p:cNvGraphicFramePr>
          <p:nvPr/>
        </p:nvGraphicFramePr>
        <p:xfrm>
          <a:off x="1066800" y="2693671"/>
          <a:ext cx="6858000" cy="2468880"/>
        </p:xfrm>
        <a:graphic>
          <a:graphicData uri="http://schemas.openxmlformats.org/drawingml/2006/table">
            <a:tbl>
              <a:tblPr firstRow="1" bandRow="1">
                <a:tableStyleId>{7E9639D4-E3E2-4D34-9284-5A2195B3D0D7}</a:tableStyleId>
              </a:tblPr>
              <a:tblGrid>
                <a:gridCol w="17145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tblGrid>
              <a:tr h="333133">
                <a:tc>
                  <a:txBody>
                    <a:bodyPr/>
                    <a:lstStyle/>
                    <a:p>
                      <a:pPr algn="ctr"/>
                      <a:r>
                        <a:rPr lang="en-US" sz="1600" dirty="0">
                          <a:solidFill>
                            <a:sysClr val="windowText" lastClr="000000"/>
                          </a:solidFill>
                          <a:effectLst>
                            <a:glow rad="101600">
                              <a:schemeClr val="accent2">
                                <a:satMod val="175000"/>
                                <a:alpha val="40000"/>
                              </a:schemeClr>
                            </a:glow>
                          </a:effectLst>
                        </a:rPr>
                        <a:t>Strengths</a:t>
                      </a:r>
                    </a:p>
                  </a:txBody>
                  <a:tcPr>
                    <a:lnR w="38100" cap="flat" cmpd="sng" algn="ctr">
                      <a:solidFill>
                        <a:schemeClr val="tx1">
                          <a:lumMod val="75000"/>
                        </a:schemeClr>
                      </a:solidFill>
                      <a:prstDash val="solid"/>
                      <a:round/>
                      <a:headEnd type="none" w="med" len="med"/>
                      <a:tailEnd type="none" w="med" len="med"/>
                    </a:lnR>
                    <a:lnB w="38100" cap="flat" cmpd="sng" algn="ctr">
                      <a:solidFill>
                        <a:schemeClr val="tx1">
                          <a:lumMod val="75000"/>
                        </a:schemeClr>
                      </a:solidFill>
                      <a:prstDash val="solid"/>
                      <a:round/>
                      <a:headEnd type="none" w="med" len="med"/>
                      <a:tailEnd type="none" w="med" len="med"/>
                    </a:lnB>
                  </a:tcPr>
                </a:tc>
                <a:tc>
                  <a:txBody>
                    <a:bodyPr/>
                    <a:lstStyle/>
                    <a:p>
                      <a:pPr algn="ctr"/>
                      <a:r>
                        <a:rPr lang="en-US" sz="1600" dirty="0">
                          <a:ln>
                            <a:solidFill>
                              <a:sysClr val="windowText" lastClr="000000"/>
                            </a:solidFill>
                          </a:ln>
                          <a:solidFill>
                            <a:sysClr val="windowText" lastClr="000000"/>
                          </a:solidFill>
                          <a:effectLst>
                            <a:glow rad="101600">
                              <a:schemeClr val="accent2">
                                <a:satMod val="175000"/>
                                <a:alpha val="40000"/>
                              </a:schemeClr>
                            </a:glow>
                          </a:effectLst>
                        </a:rPr>
                        <a:t>Weakness</a:t>
                      </a:r>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lgn="ctr"/>
                      <a:r>
                        <a:rPr lang="en-US" dirty="0">
                          <a:solidFill>
                            <a:sysClr val="windowText" lastClr="000000"/>
                          </a:solidFill>
                          <a:effectLst>
                            <a:glow rad="101600">
                              <a:schemeClr val="accent2">
                                <a:satMod val="175000"/>
                                <a:alpha val="40000"/>
                              </a:schemeClr>
                            </a:glow>
                          </a:effectLst>
                        </a:rPr>
                        <a:t>Opportunities</a:t>
                      </a:r>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lgn="ctr"/>
                      <a:r>
                        <a:rPr lang="en-US" dirty="0">
                          <a:solidFill>
                            <a:sysClr val="windowText" lastClr="000000"/>
                          </a:solidFill>
                          <a:effectLst>
                            <a:glow rad="101600">
                              <a:schemeClr val="accent2">
                                <a:satMod val="175000"/>
                                <a:alpha val="40000"/>
                              </a:schemeClr>
                            </a:glow>
                          </a:effectLst>
                        </a:rPr>
                        <a:t>Threats</a:t>
                      </a:r>
                    </a:p>
                  </a:txBody>
                  <a:tcPr>
                    <a:lnL w="38100" cap="flat" cmpd="sng" algn="ctr">
                      <a:solidFill>
                        <a:schemeClr val="tx1">
                          <a:lumMod val="75000"/>
                        </a:schemeClr>
                      </a:solidFill>
                      <a:prstDash val="solid"/>
                      <a:round/>
                      <a:headEnd type="none" w="med" len="med"/>
                      <a:tailEnd type="none" w="med" len="med"/>
                    </a:lnL>
                  </a:tcPr>
                </a:tc>
                <a:extLst>
                  <a:ext uri="{0D108BD9-81ED-4DB2-BD59-A6C34878D82A}">
                    <a16:rowId xmlns:a16="http://schemas.microsoft.com/office/drawing/2014/main" val="10000"/>
                  </a:ext>
                </a:extLst>
              </a:tr>
              <a:tr h="2105267">
                <a:tc>
                  <a:txBody>
                    <a:bodyPr/>
                    <a:lstStyle/>
                    <a:p>
                      <a:pPr>
                        <a:buClr>
                          <a:schemeClr val="bg1"/>
                        </a:buClr>
                        <a:buFont typeface="Arial" pitchFamily="34" charset="0"/>
                        <a:buChar char="•"/>
                      </a:pPr>
                      <a:r>
                        <a:rPr lang="en-US" sz="1200" b="0" i="0" u="none" strike="noStrike" cap="none" dirty="0">
                          <a:solidFill>
                            <a:schemeClr val="bg1"/>
                          </a:solidFill>
                          <a:latin typeface="+mn-lt"/>
                          <a:ea typeface="+mn-ea"/>
                          <a:cs typeface="+mn-cs"/>
                          <a:sym typeface="Arial"/>
                        </a:rPr>
                        <a:t>Merger with flipkart has increased its strength and capacity</a:t>
                      </a:r>
                    </a:p>
                    <a:p>
                      <a:pPr>
                        <a:buClr>
                          <a:schemeClr val="bg1"/>
                        </a:buClr>
                        <a:buFont typeface="Arial" pitchFamily="34" charset="0"/>
                        <a:buChar char="•"/>
                      </a:pPr>
                      <a:r>
                        <a:rPr lang="en-US" sz="1200" b="0" i="0" u="none" strike="noStrike" cap="none" dirty="0">
                          <a:solidFill>
                            <a:schemeClr val="bg1"/>
                          </a:solidFill>
                          <a:latin typeface="+mn-lt"/>
                          <a:ea typeface="+mn-ea"/>
                          <a:cs typeface="+mn-cs"/>
                          <a:sym typeface="Arial"/>
                        </a:rPr>
                        <a:t>Retention of its independence even after merger.</a:t>
                      </a:r>
                    </a:p>
                    <a:p>
                      <a:pPr>
                        <a:buClr>
                          <a:schemeClr val="bg1"/>
                        </a:buClr>
                        <a:buFont typeface="Arial" pitchFamily="34" charset="0"/>
                        <a:buChar char="•"/>
                      </a:pPr>
                      <a:r>
                        <a:rPr lang="en-US" sz="1200" b="0" i="0" u="none" strike="noStrike" cap="none" dirty="0">
                          <a:solidFill>
                            <a:schemeClr val="bg1"/>
                          </a:solidFill>
                          <a:latin typeface="+mn-lt"/>
                          <a:ea typeface="+mn-ea"/>
                          <a:cs typeface="+mn-cs"/>
                          <a:sym typeface="Arial"/>
                        </a:rPr>
                        <a:t>Offering of  more than 1.5 lakhs products with over 1000 brands</a:t>
                      </a:r>
                    </a:p>
                    <a:p>
                      <a:pPr>
                        <a:buClr>
                          <a:schemeClr val="bg1"/>
                        </a:buClr>
                        <a:buFont typeface="Arial" pitchFamily="34" charset="0"/>
                        <a:buNone/>
                      </a:pPr>
                      <a:endParaRPr lang="en-US" dirty="0">
                        <a:solidFill>
                          <a:schemeClr val="bg1"/>
                        </a:solidFill>
                      </a:endParaRPr>
                    </a:p>
                  </a:txBody>
                  <a:tcPr>
                    <a:lnR w="38100" cap="flat" cmpd="sng" algn="ctr">
                      <a:solidFill>
                        <a:schemeClr val="tx1">
                          <a:lumMod val="75000"/>
                        </a:schemeClr>
                      </a:solidFill>
                      <a:prstDash val="solid"/>
                      <a:round/>
                      <a:headEnd type="none" w="med" len="med"/>
                      <a:tailEnd type="none" w="med" len="med"/>
                    </a:lnR>
                    <a:lnT w="38100" cap="flat" cmpd="sng" algn="ctr">
                      <a:solidFill>
                        <a:schemeClr val="tx1">
                          <a:lumMod val="75000"/>
                        </a:schemeClr>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
                          <a:schemeClr val="bg1"/>
                        </a:buClr>
                        <a:buSzTx/>
                        <a:buFont typeface="Arial" pitchFamily="34" charset="0"/>
                        <a:buChar char="•"/>
                        <a:tabLst/>
                        <a:defRPr/>
                      </a:pPr>
                      <a:r>
                        <a:rPr lang="en-US" sz="1400" b="0" i="0" u="none" strike="noStrike" cap="none" dirty="0">
                          <a:solidFill>
                            <a:schemeClr val="bg1"/>
                          </a:solidFill>
                          <a:latin typeface="+mn-lt"/>
                          <a:ea typeface="+mn-ea"/>
                          <a:cs typeface="+mn-cs"/>
                          <a:sym typeface="Arial"/>
                        </a:rPr>
                        <a:t>Intense competition means limited market share growth</a:t>
                      </a:r>
                    </a:p>
                    <a:p>
                      <a:pPr>
                        <a:buClr>
                          <a:schemeClr val="bg1"/>
                        </a:buClr>
                        <a:buFont typeface="Arial" pitchFamily="34" charset="0"/>
                        <a:buChar char="•"/>
                      </a:pPr>
                      <a:endParaRPr lang="en-US" sz="1400" dirty="0">
                        <a:solidFill>
                          <a:schemeClr val="bg1"/>
                        </a:solidFill>
                      </a:endParaRPr>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buClr>
                          <a:schemeClr val="bg1"/>
                        </a:buClr>
                        <a:buFont typeface="Arial" pitchFamily="34" charset="0"/>
                        <a:buChar char="•"/>
                      </a:pPr>
                      <a:r>
                        <a:rPr lang="en-US" sz="1200" b="0" i="0" u="none" strike="noStrike" cap="none" dirty="0">
                          <a:solidFill>
                            <a:schemeClr val="bg1"/>
                          </a:solidFill>
                          <a:latin typeface="+mn-lt"/>
                          <a:ea typeface="+mn-ea"/>
                          <a:cs typeface="+mn-cs"/>
                          <a:sym typeface="Arial"/>
                        </a:rPr>
                        <a:t>Selling private labels can increase their margin</a:t>
                      </a:r>
                    </a:p>
                    <a:p>
                      <a:pPr>
                        <a:buClr>
                          <a:schemeClr val="bg1"/>
                        </a:buClr>
                        <a:buFont typeface="Arial" pitchFamily="34" charset="0"/>
                        <a:buChar char="•"/>
                      </a:pPr>
                      <a:r>
                        <a:rPr lang="en-US" sz="1200" b="0" i="0" u="none" strike="noStrike" cap="none" dirty="0">
                          <a:solidFill>
                            <a:schemeClr val="bg1"/>
                          </a:solidFill>
                          <a:latin typeface="+mn-lt"/>
                          <a:ea typeface="+mn-ea"/>
                          <a:cs typeface="+mn-cs"/>
                          <a:sym typeface="Arial"/>
                        </a:rPr>
                        <a:t>Bridal collection to tap the big wedding market in India</a:t>
                      </a:r>
                    </a:p>
                    <a:p>
                      <a:pPr>
                        <a:buClr>
                          <a:schemeClr val="bg1"/>
                        </a:buClr>
                        <a:buFont typeface="Arial" pitchFamily="34" charset="0"/>
                        <a:buChar char="•"/>
                      </a:pPr>
                      <a:r>
                        <a:rPr lang="en-US" sz="1200" b="0" i="0" u="none" strike="noStrike" cap="none" dirty="0">
                          <a:solidFill>
                            <a:schemeClr val="bg1"/>
                          </a:solidFill>
                          <a:latin typeface="+mn-lt"/>
                          <a:ea typeface="+mn-ea"/>
                          <a:cs typeface="+mn-cs"/>
                          <a:sym typeface="Arial"/>
                        </a:rPr>
                        <a:t>Expansion into global markets can boost business</a:t>
                      </a:r>
                    </a:p>
                    <a:p>
                      <a:pPr>
                        <a:buClr>
                          <a:schemeClr val="bg1"/>
                        </a:buClr>
                        <a:buFont typeface="Arial" pitchFamily="34" charset="0"/>
                        <a:buNone/>
                      </a:pPr>
                      <a:endParaRPr lang="en-US" dirty="0">
                        <a:solidFill>
                          <a:schemeClr val="bg1"/>
                        </a:solidFill>
                      </a:endParaRPr>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buClr>
                          <a:schemeClr val="bg1"/>
                        </a:buClr>
                        <a:buFont typeface="Arial" pitchFamily="34" charset="0"/>
                        <a:buChar char="•"/>
                      </a:pPr>
                      <a:r>
                        <a:rPr lang="en-US" sz="1100" b="0" i="0" u="none" strike="noStrike" cap="none" dirty="0">
                          <a:solidFill>
                            <a:schemeClr val="bg1"/>
                          </a:solidFill>
                          <a:latin typeface="+mn-lt"/>
                          <a:ea typeface="+mn-ea"/>
                          <a:cs typeface="+mn-cs"/>
                          <a:sym typeface="Arial"/>
                        </a:rPr>
                        <a:t>Global competitors like Amazon slowly making its foray</a:t>
                      </a:r>
                    </a:p>
                    <a:p>
                      <a:pPr>
                        <a:buClr>
                          <a:schemeClr val="bg1"/>
                        </a:buClr>
                        <a:buFont typeface="Arial" pitchFamily="34" charset="0"/>
                        <a:buChar char="•"/>
                      </a:pPr>
                      <a:r>
                        <a:rPr lang="en-US" sz="1100" b="0" i="0" u="none" strike="noStrike" cap="none" dirty="0">
                          <a:solidFill>
                            <a:schemeClr val="bg1"/>
                          </a:solidFill>
                          <a:latin typeface="+mn-lt"/>
                          <a:ea typeface="+mn-ea"/>
                          <a:cs typeface="+mn-cs"/>
                          <a:sym typeface="Arial"/>
                        </a:rPr>
                        <a:t>Fashion segment is becoming popular leading to increased competition</a:t>
                      </a:r>
                    </a:p>
                    <a:p>
                      <a:pPr>
                        <a:buClr>
                          <a:schemeClr val="bg1"/>
                        </a:buClr>
                        <a:buFont typeface="Arial" pitchFamily="34" charset="0"/>
                        <a:buChar char="•"/>
                      </a:pPr>
                      <a:r>
                        <a:rPr lang="en-US" sz="1100" b="0" i="0" u="none" strike="noStrike" cap="none" dirty="0">
                          <a:solidFill>
                            <a:schemeClr val="bg1"/>
                          </a:solidFill>
                          <a:latin typeface="+mn-lt"/>
                          <a:ea typeface="+mn-ea"/>
                          <a:cs typeface="+mn-cs"/>
                          <a:sym typeface="Arial"/>
                        </a:rPr>
                        <a:t>Economic fluctuations and unfavorable </a:t>
                      </a:r>
                      <a:r>
                        <a:rPr lang="en-US" sz="1100" b="0" i="0" u="none" strike="noStrike" cap="none" dirty="0" err="1">
                          <a:solidFill>
                            <a:schemeClr val="bg1"/>
                          </a:solidFill>
                          <a:latin typeface="+mn-lt"/>
                          <a:ea typeface="+mn-ea"/>
                          <a:cs typeface="+mn-cs"/>
                          <a:sym typeface="Arial"/>
                        </a:rPr>
                        <a:t>govt</a:t>
                      </a:r>
                      <a:r>
                        <a:rPr lang="en-US" sz="1100" b="0" i="0" u="none" strike="noStrike" cap="none" dirty="0">
                          <a:solidFill>
                            <a:schemeClr val="bg1"/>
                          </a:solidFill>
                          <a:latin typeface="+mn-lt"/>
                          <a:ea typeface="+mn-ea"/>
                          <a:cs typeface="+mn-cs"/>
                          <a:sym typeface="Arial"/>
                        </a:rPr>
                        <a:t> policies</a:t>
                      </a:r>
                    </a:p>
                    <a:p>
                      <a:pPr>
                        <a:buClr>
                          <a:schemeClr val="bg1"/>
                        </a:buClr>
                        <a:buFont typeface="Arial" pitchFamily="34" charset="0"/>
                        <a:buNone/>
                      </a:pPr>
                      <a:endParaRPr lang="en-US" sz="1200" dirty="0">
                        <a:solidFill>
                          <a:schemeClr val="bg1"/>
                        </a:solidFill>
                      </a:endParaRPr>
                    </a:p>
                  </a:txBody>
                  <a:tcPr>
                    <a:lnL w="38100" cap="flat" cmpd="sng" algn="ctr">
                      <a:solidFill>
                        <a:schemeClr val="tx1">
                          <a:lumMod val="75000"/>
                        </a:schemeClr>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u="sng" dirty="0"/>
              <a:t>SEO AUDIT OF ALLEN SOLLY</a:t>
            </a:r>
            <a:endParaRPr b="1" u="sng"/>
          </a:p>
        </p:txBody>
      </p:sp>
      <p:pic>
        <p:nvPicPr>
          <p:cNvPr id="1026" name="Picture 2"/>
          <p:cNvPicPr>
            <a:picLocks noChangeAspect="1" noChangeArrowheads="1"/>
          </p:cNvPicPr>
          <p:nvPr/>
        </p:nvPicPr>
        <p:blipFill>
          <a:blip r:embed="rId3"/>
          <a:srcRect/>
          <a:stretch>
            <a:fillRect/>
          </a:stretch>
        </p:blipFill>
        <p:spPr bwMode="auto">
          <a:xfrm>
            <a:off x="533400" y="1428750"/>
            <a:ext cx="1447800" cy="2971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27" name="Picture 3"/>
          <p:cNvPicPr>
            <a:picLocks noChangeAspect="1" noChangeArrowheads="1"/>
          </p:cNvPicPr>
          <p:nvPr/>
        </p:nvPicPr>
        <p:blipFill>
          <a:blip r:embed="rId4"/>
          <a:srcRect/>
          <a:stretch>
            <a:fillRect/>
          </a:stretch>
        </p:blipFill>
        <p:spPr bwMode="auto">
          <a:xfrm>
            <a:off x="2209800" y="1428750"/>
            <a:ext cx="1371600" cy="2971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28" name="Picture 4"/>
          <p:cNvPicPr>
            <a:picLocks noChangeAspect="1" noChangeArrowheads="1"/>
          </p:cNvPicPr>
          <p:nvPr/>
        </p:nvPicPr>
        <p:blipFill>
          <a:blip r:embed="rId5"/>
          <a:srcRect/>
          <a:stretch>
            <a:fillRect/>
          </a:stretch>
        </p:blipFill>
        <p:spPr bwMode="auto">
          <a:xfrm>
            <a:off x="3886200" y="1428750"/>
            <a:ext cx="1338261" cy="2971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29" name="Picture 5"/>
          <p:cNvPicPr>
            <a:picLocks noChangeAspect="1" noChangeArrowheads="1"/>
          </p:cNvPicPr>
          <p:nvPr/>
        </p:nvPicPr>
        <p:blipFill>
          <a:blip r:embed="rId6"/>
          <a:srcRect/>
          <a:stretch>
            <a:fillRect/>
          </a:stretch>
        </p:blipFill>
        <p:spPr bwMode="auto">
          <a:xfrm>
            <a:off x="5562600" y="1428750"/>
            <a:ext cx="1371600" cy="2971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30" name="Picture 6"/>
          <p:cNvPicPr>
            <a:picLocks noChangeAspect="1" noChangeArrowheads="1"/>
          </p:cNvPicPr>
          <p:nvPr/>
        </p:nvPicPr>
        <p:blipFill>
          <a:blip r:embed="rId7"/>
          <a:srcRect/>
          <a:stretch>
            <a:fillRect/>
          </a:stretch>
        </p:blipFill>
        <p:spPr bwMode="auto">
          <a:xfrm>
            <a:off x="7162800" y="1428750"/>
            <a:ext cx="1524000" cy="2971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theme/theme1.xml><?xml version="1.0" encoding="utf-8"?>
<a:theme xmlns:a="http://schemas.openxmlformats.org/drawingml/2006/main" name="Urban Clothing Brand Pitch Deck by Slidesgo">
  <a:themeElements>
    <a:clrScheme name="Simple Light">
      <a:dk1>
        <a:srgbClr val="B8A5E3"/>
      </a:dk1>
      <a:lt1>
        <a:srgbClr val="FFFFFF"/>
      </a:lt1>
      <a:dk2>
        <a:srgbClr val="7496F9"/>
      </a:dk2>
      <a:lt2>
        <a:srgbClr val="F5BD53"/>
      </a:lt2>
      <a:accent1>
        <a:srgbClr val="EFDFF4"/>
      </a:accent1>
      <a:accent2>
        <a:srgbClr val="191919"/>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461</TotalTime>
  <Words>1512</Words>
  <Application>Microsoft Office PowerPoint</Application>
  <PresentationFormat>On-screen Show (16:9)</PresentationFormat>
  <Paragraphs>274</Paragraphs>
  <Slides>20</Slides>
  <Notes>19</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Urban Clothing Brand Pitch Deck by Slidesgo</vt:lpstr>
      <vt:lpstr>ALLEN SOLLY</vt:lpstr>
      <vt:lpstr>Brand study</vt:lpstr>
      <vt:lpstr>Brand Study</vt:lpstr>
      <vt:lpstr>Brand Study</vt:lpstr>
      <vt:lpstr>Buyer’s / Audience’s persona</vt:lpstr>
      <vt:lpstr>Competitor Analysis</vt:lpstr>
      <vt:lpstr>Competitor Analysis</vt:lpstr>
      <vt:lpstr>Competitor Analysis</vt:lpstr>
      <vt:lpstr>SEO AUDIT OF ALLEN SOLLY</vt:lpstr>
      <vt:lpstr>SEO AUDIT OF ALLEN SOLLY</vt:lpstr>
      <vt:lpstr>SEO AUDIT OF ALLEN SOLLY</vt:lpstr>
      <vt:lpstr>KEYWORD RESEARCH</vt:lpstr>
      <vt:lpstr>KEYWORD RESEARCH</vt:lpstr>
      <vt:lpstr>CONTENT CALENDER</vt:lpstr>
      <vt:lpstr>MARKETING STRATEGIES</vt:lpstr>
      <vt:lpstr>INSTAGRAM STORY</vt:lpstr>
      <vt:lpstr>INSTAGRAM STORY</vt:lpstr>
      <vt:lpstr>POSTER</vt:lpstr>
      <vt:lpstr>ALLEN SOLLY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ALLEN SOLLY</dc:title>
  <dc:creator>user</dc:creator>
  <cp:lastModifiedBy>Soniakolli70@gmail.com</cp:lastModifiedBy>
  <cp:revision>51</cp:revision>
  <dcterms:modified xsi:type="dcterms:W3CDTF">2023-10-14T10:48:23Z</dcterms:modified>
</cp:coreProperties>
</file>